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367" r:id="rId6"/>
    <p:sldId id="300" r:id="rId7"/>
    <p:sldId id="311" r:id="rId8"/>
    <p:sldId id="312" r:id="rId9"/>
    <p:sldId id="302" r:id="rId10"/>
    <p:sldId id="303" r:id="rId11"/>
    <p:sldId id="293" r:id="rId12"/>
    <p:sldId id="304" r:id="rId13"/>
    <p:sldId id="310" r:id="rId14"/>
    <p:sldId id="294" r:id="rId15"/>
    <p:sldId id="368" r:id="rId16"/>
    <p:sldId id="369" r:id="rId17"/>
    <p:sldId id="370" r:id="rId18"/>
    <p:sldId id="371" r:id="rId19"/>
    <p:sldId id="329" r:id="rId20"/>
    <p:sldId id="349" r:id="rId21"/>
    <p:sldId id="375" r:id="rId22"/>
    <p:sldId id="352" r:id="rId23"/>
    <p:sldId id="257"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FE5F4-6EA3-4E09-B5A3-BEB8EFD9FA73}" v="3" dt="2023-12-20T11:37:26.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0" autoAdjust="0"/>
    <p:restoredTop sz="73697" autoAdjust="0"/>
  </p:normalViewPr>
  <p:slideViewPr>
    <p:cSldViewPr snapToGrid="0">
      <p:cViewPr varScale="1">
        <p:scale>
          <a:sx n="61" d="100"/>
          <a:sy n="61" d="100"/>
        </p:scale>
        <p:origin x="1584"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0455798C-CFC8-4018-89FB-D1F0419BB602}"/>
    <pc:docChg chg="modSld">
      <pc:chgData name="Stijn Weijermars" userId="2933e1d2-70ff-47b3-ad61-d61e32fda646" providerId="ADAL" clId="{0455798C-CFC8-4018-89FB-D1F0419BB602}" dt="2023-12-20T13:58:55.883" v="3" actId="20577"/>
      <pc:docMkLst>
        <pc:docMk/>
      </pc:docMkLst>
      <pc:sldChg chg="modSp mod">
        <pc:chgData name="Stijn Weijermars" userId="2933e1d2-70ff-47b3-ad61-d61e32fda646" providerId="ADAL" clId="{0455798C-CFC8-4018-89FB-D1F0419BB602}" dt="2023-12-20T13:58:55.883" v="3" actId="20577"/>
        <pc:sldMkLst>
          <pc:docMk/>
          <pc:sldMk cId="1987458761" sldId="370"/>
        </pc:sldMkLst>
        <pc:spChg chg="mod">
          <ac:chgData name="Stijn Weijermars" userId="2933e1d2-70ff-47b3-ad61-d61e32fda646" providerId="ADAL" clId="{0455798C-CFC8-4018-89FB-D1F0419BB602}" dt="2023-12-20T13:58:55.883" v="3" actId="20577"/>
          <ac:spMkLst>
            <pc:docMk/>
            <pc:sldMk cId="1987458761" sldId="370"/>
            <ac:spMk id="7" creationId="{DEB3A030-1487-0CC9-117F-D73359807C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BF67A-1E45-496B-BE66-395DB5E758AD}" type="datetimeFigureOut">
              <a:rPr lang="nl-NL" smtClean="0"/>
              <a:t>20-12-2023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EBF9B-2431-43B0-A8CD-9DE1AA2190D4}" type="slidenum">
              <a:rPr lang="nl-NL" smtClean="0"/>
              <a:t>‹nr.›</a:t>
            </a:fld>
            <a:endParaRPr lang="nl-NL"/>
          </a:p>
        </p:txBody>
      </p:sp>
    </p:spTree>
    <p:extLst>
      <p:ext uri="{BB962C8B-B14F-4D97-AF65-F5344CB8AC3E}">
        <p14:creationId xmlns:p14="http://schemas.microsoft.com/office/powerpoint/2010/main" val="295916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ircularcompanymakers.nl/waardeketen-van-een-circulaire-econom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ircularcompanymakers.nl/circulair-ondernemen-9r-strategie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2</a:t>
            </a:fld>
            <a:endParaRPr lang="nl-NL"/>
          </a:p>
        </p:txBody>
      </p:sp>
    </p:spTree>
    <p:extLst>
      <p:ext uri="{BB962C8B-B14F-4D97-AF65-F5344CB8AC3E}">
        <p14:creationId xmlns:p14="http://schemas.microsoft.com/office/powerpoint/2010/main" val="3890456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 R – en kunnen we onderverdelen in drie fases, de ontwerpfase, de gebruiksfase en de afdank fase. </a:t>
            </a:r>
          </a:p>
          <a:p>
            <a:endParaRPr lang="nl-NL" dirty="0"/>
          </a:p>
          <a:p>
            <a:r>
              <a:rPr lang="nl-NL" dirty="0"/>
              <a:t>Dit valt allemaal onder het principe zoveel mogelijk uit grondstoffen halen.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12</a:t>
            </a:fld>
            <a:endParaRPr lang="nl-NL"/>
          </a:p>
        </p:txBody>
      </p:sp>
    </p:spTree>
    <p:extLst>
      <p:ext uri="{BB962C8B-B14F-4D97-AF65-F5344CB8AC3E}">
        <p14:creationId xmlns:p14="http://schemas.microsoft.com/office/powerpoint/2010/main" val="350109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bedrijfskundige processen wordt er vaak gekeken naar de waardenketen van een product. </a:t>
            </a:r>
          </a:p>
          <a:p>
            <a:r>
              <a:rPr lang="nl-NL" dirty="0"/>
              <a:t>Vaak is dit een uitgebreide analyse tussen primaire activiteiten, sub activiteiten en ondersteunende activiteiten</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13</a:t>
            </a:fld>
            <a:endParaRPr lang="nl-NL"/>
          </a:p>
        </p:txBody>
      </p:sp>
    </p:spTree>
    <p:extLst>
      <p:ext uri="{BB962C8B-B14F-4D97-AF65-F5344CB8AC3E}">
        <p14:creationId xmlns:p14="http://schemas.microsoft.com/office/powerpoint/2010/main" val="43562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Waarden is meer dan enkel wat er in het bedrijf afspeelt</a:t>
            </a:r>
          </a:p>
          <a:p>
            <a:r>
              <a:rPr lang="nl-NL" dirty="0"/>
              <a:t> </a:t>
            </a:r>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14</a:t>
            </a:fld>
            <a:endParaRPr lang="nl-NL"/>
          </a:p>
        </p:txBody>
      </p:sp>
    </p:spTree>
    <p:extLst>
      <p:ext uri="{BB962C8B-B14F-4D97-AF65-F5344CB8AC3E}">
        <p14:creationId xmlns:p14="http://schemas.microsoft.com/office/powerpoint/2010/main" val="225203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fontAlgn="base"/>
            <a:r>
              <a:rPr lang="nl-NL" b="0" i="0" dirty="0">
                <a:solidFill>
                  <a:srgbClr val="666666"/>
                </a:solidFill>
                <a:effectLst/>
                <a:latin typeface="Helvetica Neue"/>
              </a:rPr>
              <a:t>Waardebehoud is gericht op het optimaliseren van de productstroom binnen de processen zoals die nu bestaan: “</a:t>
            </a:r>
            <a:r>
              <a:rPr lang="nl-NL" b="0" i="1" dirty="0">
                <a:solidFill>
                  <a:srgbClr val="666666"/>
                </a:solidFill>
                <a:effectLst/>
                <a:latin typeface="inherit"/>
              </a:rPr>
              <a:t>Hoe kan ik de </a:t>
            </a:r>
            <a:r>
              <a:rPr lang="nl-NL" b="0" i="1" u="none" strike="noStrike" dirty="0">
                <a:solidFill>
                  <a:srgbClr val="2167DA"/>
                </a:solidFill>
                <a:effectLst/>
                <a:latin typeface="inherit"/>
                <a:hlinkClick r:id="rId3"/>
              </a:rPr>
              <a:t>waardeketen</a:t>
            </a:r>
            <a:r>
              <a:rPr lang="nl-NL" b="0" i="1" dirty="0">
                <a:solidFill>
                  <a:srgbClr val="666666"/>
                </a:solidFill>
                <a:effectLst/>
                <a:latin typeface="inherit"/>
              </a:rPr>
              <a:t> van mijn onderneming maximaliseren?</a:t>
            </a:r>
            <a:r>
              <a:rPr lang="nl-NL" b="0" i="0" dirty="0">
                <a:solidFill>
                  <a:srgbClr val="666666"/>
                </a:solidFill>
                <a:effectLst/>
                <a:latin typeface="Helvetica Neue"/>
              </a:rPr>
              <a:t>” </a:t>
            </a:r>
          </a:p>
          <a:p>
            <a:pPr algn="just" fontAlgn="base"/>
            <a:endParaRPr lang="nl-NL" b="0" i="0" dirty="0">
              <a:solidFill>
                <a:srgbClr val="666666"/>
              </a:solidFill>
              <a:effectLst/>
              <a:latin typeface="Helvetica Neue"/>
            </a:endParaRPr>
          </a:p>
          <a:p>
            <a:pPr algn="just" fontAlgn="base"/>
            <a:endParaRPr lang="nl-NL" b="0" i="0" dirty="0">
              <a:solidFill>
                <a:srgbClr val="666666"/>
              </a:solidFill>
              <a:effectLst/>
              <a:latin typeface="Helvetica Neue"/>
            </a:endParaRPr>
          </a:p>
          <a:p>
            <a:pPr algn="just" fontAlgn="base"/>
            <a:r>
              <a:rPr lang="nl-NL" b="0" i="0" dirty="0">
                <a:solidFill>
                  <a:srgbClr val="666666"/>
                </a:solidFill>
                <a:effectLst/>
                <a:latin typeface="Helvetica Neue"/>
              </a:rPr>
              <a:t>Bij waarde vermeerderen gaan wij een stap verder en nemen we de onderneming als geheel onder de loep. Dat begint met het stellen van fundamentele vragen, zoals:</a:t>
            </a:r>
          </a:p>
          <a:p>
            <a:pPr algn="l" fontAlgn="base">
              <a:buFont typeface="Arial" panose="020B0604020202020204" pitchFamily="34" charset="0"/>
              <a:buChar char="•"/>
            </a:pPr>
            <a:r>
              <a:rPr lang="nl-NL" b="0" i="0" dirty="0">
                <a:solidFill>
                  <a:srgbClr val="666666"/>
                </a:solidFill>
                <a:effectLst/>
                <a:latin typeface="inherit"/>
              </a:rPr>
              <a:t>Wat willen wij bereiken?</a:t>
            </a:r>
          </a:p>
          <a:p>
            <a:pPr algn="l" fontAlgn="base">
              <a:buFont typeface="Arial" panose="020B0604020202020204" pitchFamily="34" charset="0"/>
              <a:buChar char="•"/>
            </a:pPr>
            <a:r>
              <a:rPr lang="nl-NL" b="0" i="0" dirty="0">
                <a:solidFill>
                  <a:srgbClr val="666666"/>
                </a:solidFill>
                <a:effectLst/>
                <a:latin typeface="inherit"/>
              </a:rPr>
              <a:t>Hoe willen wij dat bereiken?</a:t>
            </a:r>
          </a:p>
          <a:p>
            <a:pPr algn="l" fontAlgn="base">
              <a:buFont typeface="Arial" panose="020B0604020202020204" pitchFamily="34" charset="0"/>
              <a:buChar char="•"/>
            </a:pPr>
            <a:r>
              <a:rPr lang="nl-NL" b="0" i="0" dirty="0">
                <a:solidFill>
                  <a:srgbClr val="666666"/>
                </a:solidFill>
                <a:effectLst/>
                <a:latin typeface="inherit"/>
              </a:rPr>
              <a:t>Wie willen wij zijn?</a:t>
            </a:r>
          </a:p>
          <a:p>
            <a:pPr algn="l" fontAlgn="base">
              <a:buFont typeface="Arial" panose="020B0604020202020204" pitchFamily="34" charset="0"/>
              <a:buChar char="•"/>
            </a:pPr>
            <a:r>
              <a:rPr lang="nl-NL" b="0" i="0" dirty="0">
                <a:solidFill>
                  <a:srgbClr val="666666"/>
                </a:solidFill>
                <a:effectLst/>
                <a:latin typeface="inherit"/>
              </a:rPr>
              <a:t>Wat zijn onze kernwaarden?</a:t>
            </a:r>
          </a:p>
          <a:p>
            <a:pPr algn="l" fontAlgn="base">
              <a:buFont typeface="Arial" panose="020B0604020202020204" pitchFamily="34" charset="0"/>
              <a:buChar char="•"/>
            </a:pPr>
            <a:r>
              <a:rPr lang="nl-NL" b="0" i="0" dirty="0">
                <a:solidFill>
                  <a:srgbClr val="666666"/>
                </a:solidFill>
                <a:effectLst/>
                <a:latin typeface="inherit"/>
              </a:rPr>
              <a:t>Wat willen wij uitstralen?</a:t>
            </a:r>
          </a:p>
          <a:p>
            <a:pPr algn="l" fontAlgn="base">
              <a:buFont typeface="Arial" panose="020B0604020202020204" pitchFamily="34" charset="0"/>
              <a:buChar char="•"/>
            </a:pPr>
            <a:r>
              <a:rPr lang="nl-NL" b="0" i="0" dirty="0">
                <a:solidFill>
                  <a:srgbClr val="666666"/>
                </a:solidFill>
                <a:effectLst/>
                <a:latin typeface="inherit"/>
              </a:rPr>
              <a:t>Met wie willen wij samenwerken?</a:t>
            </a:r>
          </a:p>
          <a:p>
            <a:endParaRPr lang="nl-NL" b="1" dirty="0"/>
          </a:p>
        </p:txBody>
      </p:sp>
      <p:sp>
        <p:nvSpPr>
          <p:cNvPr id="4" name="Tijdelijke aanduiding voor dianummer 3"/>
          <p:cNvSpPr>
            <a:spLocks noGrp="1"/>
          </p:cNvSpPr>
          <p:nvPr>
            <p:ph type="sldNum" sz="quarter" idx="5"/>
          </p:nvPr>
        </p:nvSpPr>
        <p:spPr/>
        <p:txBody>
          <a:bodyPr/>
          <a:lstStyle/>
          <a:p>
            <a:fld id="{42DEBF9B-2431-43B0-A8CD-9DE1AA2190D4}" type="slidenum">
              <a:rPr lang="nl-NL" smtClean="0"/>
              <a:t>15</a:t>
            </a:fld>
            <a:endParaRPr lang="nl-NL"/>
          </a:p>
        </p:txBody>
      </p:sp>
    </p:spTree>
    <p:extLst>
      <p:ext uri="{BB962C8B-B14F-4D97-AF65-F5344CB8AC3E}">
        <p14:creationId xmlns:p14="http://schemas.microsoft.com/office/powerpoint/2010/main" val="389045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u="sng" dirty="0">
                <a:solidFill>
                  <a:srgbClr val="444444"/>
                </a:solidFill>
                <a:effectLst/>
                <a:latin typeface="inherit"/>
              </a:rPr>
              <a:t>Business modellen</a:t>
            </a:r>
            <a:endParaRPr lang="nl-NL" b="0" i="0" dirty="0">
              <a:solidFill>
                <a:srgbClr val="444444"/>
              </a:solidFill>
              <a:effectLst/>
              <a:latin typeface="Helvetica Neue"/>
            </a:endParaRPr>
          </a:p>
          <a:p>
            <a:pPr algn="just" fontAlgn="base"/>
            <a:r>
              <a:rPr lang="nl-NL" b="0" i="0" dirty="0">
                <a:solidFill>
                  <a:srgbClr val="666666"/>
                </a:solidFill>
                <a:effectLst/>
                <a:latin typeface="Helvetica Neue"/>
              </a:rPr>
              <a:t>Andere business modellen maken het bijvoorbeeld mogelijk dat producten eigendom blijven van een onderneming. Klanten worden gebruiker door middel van lenen, lease of huur. Daarmee blijven producten onder controle van de maker en dat biedt voordelen ten aanzien van prijs, kwaliteit en circulariteit. Er zijn nog andere interessante circulaire business modellen.</a:t>
            </a:r>
          </a:p>
          <a:p>
            <a:endParaRPr lang="nl-NL" dirty="0"/>
          </a:p>
          <a:p>
            <a:pPr algn="l" fontAlgn="base"/>
            <a:r>
              <a:rPr lang="nl-NL" b="0" i="0" u="sng" dirty="0">
                <a:solidFill>
                  <a:srgbClr val="444444"/>
                </a:solidFill>
                <a:effectLst/>
                <a:latin typeface="inherit"/>
              </a:rPr>
              <a:t>Strategie</a:t>
            </a:r>
            <a:endParaRPr lang="nl-NL" b="0" i="0" dirty="0">
              <a:solidFill>
                <a:srgbClr val="444444"/>
              </a:solidFill>
              <a:effectLst/>
              <a:latin typeface="Helvetica Neue"/>
            </a:endParaRPr>
          </a:p>
          <a:p>
            <a:pPr algn="just" fontAlgn="base"/>
            <a:r>
              <a:rPr lang="nl-NL" b="0" i="0" dirty="0">
                <a:solidFill>
                  <a:srgbClr val="666666"/>
                </a:solidFill>
                <a:effectLst/>
                <a:latin typeface="Helvetica Neue"/>
              </a:rPr>
              <a:t>Ook het verankeren van circulariteit in de ambitie, missie en doelen van een onderneming (</a:t>
            </a:r>
            <a:r>
              <a:rPr lang="nl-NL" b="1" i="0" dirty="0">
                <a:solidFill>
                  <a:srgbClr val="666666"/>
                </a:solidFill>
                <a:effectLst/>
                <a:latin typeface="inherit"/>
              </a:rPr>
              <a:t>strategie</a:t>
            </a:r>
            <a:r>
              <a:rPr lang="nl-NL" b="0" i="0" dirty="0">
                <a:solidFill>
                  <a:srgbClr val="666666"/>
                </a:solidFill>
                <a:effectLst/>
                <a:latin typeface="Helvetica Neue"/>
              </a:rPr>
              <a:t>) leidt tot een onderneming waar het mogelijk wordt om financiële resultaten te koppelen aan het controleren van de productstroom. Geen houtje-touwtje-oplossingen, maar een structurele aanpak die in het hart van de onderneming is verankerd. Dat gaat echte resultaten opleveren.</a:t>
            </a:r>
          </a:p>
          <a:p>
            <a:pPr algn="l" fontAlgn="base"/>
            <a:r>
              <a:rPr lang="nl-NL" b="0" i="0" dirty="0">
                <a:solidFill>
                  <a:srgbClr val="666666"/>
                </a:solidFill>
                <a:effectLst/>
                <a:latin typeface="Helvetica Neue"/>
              </a:rPr>
              <a:t>Om direct aan de slag te gaan met circulair ondernemen en het controleren van de productenstroom, zijn de 9R-strategieën van circulair ondernemen interessant. In het artikel </a:t>
            </a:r>
            <a:r>
              <a:rPr lang="nl-NL" b="0" i="1" u="none" strike="noStrike" dirty="0">
                <a:solidFill>
                  <a:srgbClr val="2167DA"/>
                </a:solidFill>
                <a:effectLst/>
                <a:latin typeface="inherit"/>
                <a:hlinkClick r:id="rId3"/>
              </a:rPr>
              <a:t>"Circulair ondernemen met de 9R-strategieën"</a:t>
            </a:r>
            <a:r>
              <a:rPr lang="nl-NL" b="0" i="0" dirty="0">
                <a:solidFill>
                  <a:srgbClr val="666666"/>
                </a:solidFill>
                <a:effectLst/>
                <a:latin typeface="Helvetica Neue"/>
              </a:rPr>
              <a:t> wordt deze praktische aanpak uitgelegd.</a:t>
            </a:r>
          </a:p>
          <a:p>
            <a:endParaRPr lang="nl-NL" dirty="0"/>
          </a:p>
          <a:p>
            <a:pPr algn="l" fontAlgn="base"/>
            <a:r>
              <a:rPr lang="nl-NL" b="0" i="0" u="sng" dirty="0">
                <a:solidFill>
                  <a:srgbClr val="444444"/>
                </a:solidFill>
                <a:effectLst/>
                <a:latin typeface="inherit"/>
              </a:rPr>
              <a:t>Imago</a:t>
            </a:r>
            <a:endParaRPr lang="nl-NL" b="0" i="0" dirty="0">
              <a:solidFill>
                <a:srgbClr val="444444"/>
              </a:solidFill>
              <a:effectLst/>
              <a:latin typeface="Helvetica Neue"/>
            </a:endParaRPr>
          </a:p>
          <a:p>
            <a:pPr algn="just" fontAlgn="base"/>
            <a:r>
              <a:rPr lang="nl-NL" b="0" i="0" dirty="0">
                <a:solidFill>
                  <a:srgbClr val="666666"/>
                </a:solidFill>
                <a:effectLst/>
                <a:latin typeface="Helvetica Neue"/>
              </a:rPr>
              <a:t>Een vergeten succesfactor voor ondernemingen is imago. Er zijn steeds meer mensen die letten op het gedrag van ondernemingen. Mensen associëren zich graag met ‘goed doen’. Dus als je goed doet, laat het dan vooral zien en horen. Communiceer over hetgeen je bereikt met jouw circulaire activiteiten. Daar bouw je een positief imago mee op dat wordt gewaardeerd door klanten. Dat is weer goed voor de </a:t>
            </a:r>
            <a:r>
              <a:rPr lang="nl-NL" b="1" i="0" dirty="0">
                <a:solidFill>
                  <a:srgbClr val="666666"/>
                </a:solidFill>
                <a:effectLst/>
                <a:latin typeface="inherit"/>
              </a:rPr>
              <a:t>omzet</a:t>
            </a:r>
            <a:r>
              <a:rPr lang="nl-NL" b="0" i="0" dirty="0">
                <a:solidFill>
                  <a:srgbClr val="666666"/>
                </a:solidFill>
                <a:effectLst/>
                <a:latin typeface="Helvetica Neue"/>
              </a:rPr>
              <a:t>.</a:t>
            </a:r>
          </a:p>
          <a:p>
            <a:pPr algn="just" fontAlgn="base"/>
            <a:endParaRPr lang="nl-NL" b="0" i="0" dirty="0">
              <a:solidFill>
                <a:srgbClr val="666666"/>
              </a:solidFill>
              <a:effectLst/>
              <a:latin typeface="Helvetica Neue"/>
            </a:endParaRPr>
          </a:p>
          <a:p>
            <a:pPr algn="l" fontAlgn="base"/>
            <a:r>
              <a:rPr lang="nl-NL" b="0" i="0" u="sng" dirty="0">
                <a:solidFill>
                  <a:srgbClr val="444444"/>
                </a:solidFill>
                <a:effectLst/>
                <a:latin typeface="inherit"/>
              </a:rPr>
              <a:t>Ketens</a:t>
            </a:r>
            <a:endParaRPr lang="nl-NL" b="0" i="0" dirty="0">
              <a:solidFill>
                <a:srgbClr val="444444"/>
              </a:solidFill>
              <a:effectLst/>
              <a:latin typeface="Helvetica Neue"/>
            </a:endParaRPr>
          </a:p>
          <a:p>
            <a:pPr algn="just" fontAlgn="base"/>
            <a:r>
              <a:rPr lang="nl-NL" b="0" i="0" dirty="0">
                <a:solidFill>
                  <a:srgbClr val="666666"/>
                </a:solidFill>
                <a:effectLst/>
                <a:latin typeface="Helvetica Neue"/>
              </a:rPr>
              <a:t>Ten slotte loont het om samen te werken in de keten. De productstroom is lastig te controleren in je eentje. Alleen zijn er wel resultaten te boeken en dan vooral op het gebied van </a:t>
            </a:r>
            <a:r>
              <a:rPr lang="nl-NL" b="0" i="0" dirty="0" err="1">
                <a:solidFill>
                  <a:srgbClr val="666666"/>
                </a:solidFill>
                <a:effectLst/>
                <a:latin typeface="Helvetica Neue"/>
              </a:rPr>
              <a:t>waardebehoud</a:t>
            </a:r>
            <a:r>
              <a:rPr lang="nl-NL" b="0" i="0" dirty="0">
                <a:solidFill>
                  <a:srgbClr val="666666"/>
                </a:solidFill>
                <a:effectLst/>
                <a:latin typeface="Helvetica Neue"/>
              </a:rPr>
              <a:t>. Als je de financiële resultaten echt wil verbeteren en inzet op waardevermeerdering dan is het betrekken van leveranciers, afnemers en eventueel ook andere belanghebbenden van cruciaal belang. Samenwerken in de keten gaat tot grote kostenvoordelen leiden aan de voorkant en tot omzetstijging aan de achterkant.</a:t>
            </a:r>
          </a:p>
          <a:p>
            <a:pPr algn="just" fontAlgn="base"/>
            <a:endParaRPr lang="nl-NL" b="0" i="0" dirty="0">
              <a:solidFill>
                <a:srgbClr val="666666"/>
              </a:solidFill>
              <a:effectLst/>
              <a:latin typeface="Helvetica Neue"/>
            </a:endParaRPr>
          </a:p>
          <a:p>
            <a:endParaRPr lang="nl-NL" dirty="0"/>
          </a:p>
        </p:txBody>
      </p:sp>
      <p:sp>
        <p:nvSpPr>
          <p:cNvPr id="4" name="Tijdelijke aanduiding voor dianummer 3"/>
          <p:cNvSpPr>
            <a:spLocks noGrp="1"/>
          </p:cNvSpPr>
          <p:nvPr>
            <p:ph type="sldNum" sz="quarter" idx="5"/>
          </p:nvPr>
        </p:nvSpPr>
        <p:spPr/>
        <p:txBody>
          <a:bodyPr/>
          <a:lstStyle/>
          <a:p>
            <a:fld id="{21C870EC-B646-4A02-83DA-B1FD6AA41F07}" type="slidenum">
              <a:rPr lang="nl-NL" smtClean="0"/>
              <a:t>16</a:t>
            </a:fld>
            <a:endParaRPr lang="nl-NL"/>
          </a:p>
        </p:txBody>
      </p:sp>
    </p:spTree>
    <p:extLst>
      <p:ext uri="{BB962C8B-B14F-4D97-AF65-F5344CB8AC3E}">
        <p14:creationId xmlns:p14="http://schemas.microsoft.com/office/powerpoint/2010/main" val="421633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2000" dirty="0"/>
              <a:t>In de circulaire economie willen we waarde toevoegen op verschillende gebieden: </a:t>
            </a:r>
          </a:p>
          <a:p>
            <a:pPr marL="285750" indent="-285750">
              <a:buFontTx/>
              <a:buChar char="-"/>
            </a:pPr>
            <a:r>
              <a:rPr lang="nl-NL" sz="2000" dirty="0"/>
              <a:t>Natuurlijk waarde</a:t>
            </a:r>
          </a:p>
          <a:p>
            <a:pPr marL="742950" lvl="1" indent="-285750">
              <a:buFontTx/>
              <a:buChar char="-"/>
            </a:pPr>
            <a:r>
              <a:rPr lang="nl-NL" sz="1800" dirty="0"/>
              <a:t>Biotisch en abiotisch (biologisch en niet biologisch) </a:t>
            </a:r>
          </a:p>
          <a:p>
            <a:pPr marL="285750" indent="-285750">
              <a:buFontTx/>
              <a:buChar char="-"/>
            </a:pPr>
            <a:r>
              <a:rPr lang="nl-NL" sz="2000" dirty="0"/>
              <a:t>Intellectueel waarde</a:t>
            </a:r>
          </a:p>
          <a:p>
            <a:pPr marL="742950" lvl="1" indent="-285750">
              <a:buFontTx/>
              <a:buChar char="-"/>
            </a:pPr>
            <a:r>
              <a:rPr lang="nl-NL" sz="1800" dirty="0"/>
              <a:t>Kennis</a:t>
            </a:r>
          </a:p>
          <a:p>
            <a:pPr marL="285750" indent="-285750">
              <a:buFontTx/>
              <a:buChar char="-"/>
            </a:pPr>
            <a:r>
              <a:rPr lang="nl-NL" sz="2000" dirty="0"/>
              <a:t>Financieel waarde</a:t>
            </a:r>
          </a:p>
          <a:p>
            <a:pPr marL="742950" lvl="1" indent="-285750">
              <a:buFontTx/>
              <a:buChar char="-"/>
            </a:pPr>
            <a:r>
              <a:rPr lang="nl-NL" sz="1800" dirty="0"/>
              <a:t>financiering; beschikbaar geld.</a:t>
            </a:r>
          </a:p>
          <a:p>
            <a:pPr marL="285750" indent="-285750">
              <a:buFontTx/>
              <a:buChar char="-"/>
            </a:pPr>
            <a:r>
              <a:rPr lang="nl-NL" sz="2000" dirty="0"/>
              <a:t>Materieel waarde</a:t>
            </a:r>
          </a:p>
          <a:p>
            <a:pPr marL="742950" lvl="1" indent="-285750">
              <a:buFontTx/>
              <a:buChar char="-"/>
            </a:pPr>
            <a:r>
              <a:rPr lang="nl-NL" sz="1800" dirty="0"/>
              <a:t>bezit</a:t>
            </a:r>
          </a:p>
          <a:p>
            <a:pPr marL="285750" indent="-285750">
              <a:buFontTx/>
              <a:buChar char="-"/>
            </a:pPr>
            <a:r>
              <a:rPr lang="nl-NL" sz="2000" dirty="0"/>
              <a:t>Sociaal- en relatie waarde</a:t>
            </a:r>
          </a:p>
          <a:p>
            <a:pPr marL="742950" lvl="1" indent="-285750">
              <a:buFontTx/>
              <a:buChar char="-"/>
            </a:pPr>
            <a:r>
              <a:rPr lang="nl-NL" sz="1800" dirty="0"/>
              <a:t>Organisatie en gemeenschappen</a:t>
            </a:r>
          </a:p>
          <a:p>
            <a:pPr marL="285750" indent="-285750">
              <a:buFontTx/>
              <a:buChar char="-"/>
            </a:pPr>
            <a:r>
              <a:rPr lang="nl-NL" sz="2000" dirty="0"/>
              <a:t>Menselijk waarde</a:t>
            </a:r>
          </a:p>
          <a:p>
            <a:pPr marL="742950" lvl="1" indent="-285750">
              <a:buFontTx/>
              <a:buChar char="-"/>
            </a:pPr>
            <a:r>
              <a:rPr lang="nl-NL" sz="1800" dirty="0"/>
              <a:t>competenties</a:t>
            </a:r>
          </a:p>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19</a:t>
            </a:fld>
            <a:endParaRPr lang="nl-NL"/>
          </a:p>
        </p:txBody>
      </p:sp>
    </p:spTree>
    <p:extLst>
      <p:ext uri="{BB962C8B-B14F-4D97-AF65-F5344CB8AC3E}">
        <p14:creationId xmlns:p14="http://schemas.microsoft.com/office/powerpoint/2010/main" val="61788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letter R speelt een belangrijke rol in de circulaire economie. </a:t>
            </a:r>
          </a:p>
          <a:p>
            <a:r>
              <a:rPr lang="nl-NL" dirty="0"/>
              <a:t>Er zijn verschillende </a:t>
            </a:r>
            <a:r>
              <a:rPr lang="nl-NL" dirty="0" err="1"/>
              <a:t>R-en</a:t>
            </a:r>
            <a:r>
              <a:rPr lang="nl-NL" dirty="0"/>
              <a:t>, deze vormen een makkelijke tool voor bedrijven en ondernemers om aan de slag te gaan met de circulaire economie.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3</a:t>
            </a:fld>
            <a:endParaRPr lang="nl-NL"/>
          </a:p>
        </p:txBody>
      </p:sp>
    </p:spTree>
    <p:extLst>
      <p:ext uri="{BB962C8B-B14F-4D97-AF65-F5344CB8AC3E}">
        <p14:creationId xmlns:p14="http://schemas.microsoft.com/office/powerpoint/2010/main" val="350389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verschillende R – en kunnen we onderverdelen in drie fases, de ontwerpfase, de gebruiksfase en de afdank fase. </a:t>
            </a:r>
          </a:p>
          <a:p>
            <a:endParaRPr lang="nl-NL" dirty="0"/>
          </a:p>
          <a:p>
            <a:r>
              <a:rPr lang="nl-NL" dirty="0"/>
              <a:t>Dit valt allemaal onder het principe zoveel mogelijk uit grondstoffen halen.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4</a:t>
            </a:fld>
            <a:endParaRPr lang="nl-NL"/>
          </a:p>
        </p:txBody>
      </p:sp>
    </p:spTree>
    <p:extLst>
      <p:ext uri="{BB962C8B-B14F-4D97-AF65-F5344CB8AC3E}">
        <p14:creationId xmlns:p14="http://schemas.microsoft.com/office/powerpoint/2010/main" val="350109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Hoe zorgen we ervoor dat we producten beter kunnen repareren of makkelijker kunnen hergebruiken, wat kan circulair ontwerp daar aan bijdragen, hoe kan de consument de juiste keuzes maken, kunnen we producten aanbieden als een service, nieuwe verdienmodellen ontwikkelen of de wegwerpeconomie ombuigen?</a:t>
            </a:r>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5</a:t>
            </a:fld>
            <a:endParaRPr lang="nl-NL"/>
          </a:p>
        </p:txBody>
      </p:sp>
    </p:spTree>
    <p:extLst>
      <p:ext uri="{BB962C8B-B14F-4D97-AF65-F5344CB8AC3E}">
        <p14:creationId xmlns:p14="http://schemas.microsoft.com/office/powerpoint/2010/main" val="281258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een circulaire economie ontwerpen we producten op een andere manier. Dit is een continu proces, wat continu doorlopen kan worden. – </a:t>
            </a:r>
            <a:r>
              <a:rPr lang="nl-NL" b="1" dirty="0"/>
              <a:t>Wat zijn de voordelen van continu </a:t>
            </a:r>
            <a:r>
              <a:rPr lang="nl-NL" b="1" dirty="0" err="1"/>
              <a:t>redesgin</a:t>
            </a:r>
            <a:r>
              <a:rPr lang="nl-NL" b="1" dirty="0"/>
              <a:t>? Wat is een nadeel?</a:t>
            </a:r>
          </a:p>
          <a:p>
            <a:endParaRPr lang="nl-NL" b="1" dirty="0"/>
          </a:p>
          <a:p>
            <a:endParaRPr lang="nl-NL" b="0" dirty="0"/>
          </a:p>
          <a:p>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6</a:t>
            </a:fld>
            <a:endParaRPr lang="nl-NL"/>
          </a:p>
        </p:txBody>
      </p:sp>
    </p:spTree>
    <p:extLst>
      <p:ext uri="{BB962C8B-B14F-4D97-AF65-F5344CB8AC3E}">
        <p14:creationId xmlns:p14="http://schemas.microsoft.com/office/powerpoint/2010/main" val="13085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Hoe zorgen we ervoor dat consumenten niet nieuwe producten kopen maar investeren in hergebruik? Faciliteren van het langer in de keten houden van producten en onderdelen.</a:t>
            </a:r>
          </a:p>
          <a:p>
            <a:endParaRPr lang="nl-NL" b="0" i="0" dirty="0">
              <a:solidFill>
                <a:srgbClr val="34434C"/>
              </a:solidFill>
              <a:effectLst/>
              <a:latin typeface="Tahoma" panose="020B0604030504040204" pitchFamily="34" charset="0"/>
            </a:endParaRPr>
          </a:p>
          <a:p>
            <a:r>
              <a:rPr lang="nl-NL" b="0" i="0" dirty="0">
                <a:solidFill>
                  <a:srgbClr val="34434C"/>
                </a:solidFill>
                <a:effectLst/>
                <a:latin typeface="Tahoma" panose="020B0604030504040204" pitchFamily="34" charset="0"/>
              </a:rPr>
              <a:t>Dit is een proces waar niet alleen de consument invloed op heeft. Maar zeker de ondernemer zelf, hoe zorg jij als onderneming voor een bewuste gebruiksfase wat biedt jij je klanten aan. </a:t>
            </a:r>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7</a:t>
            </a:fld>
            <a:endParaRPr lang="nl-NL"/>
          </a:p>
        </p:txBody>
      </p:sp>
    </p:spTree>
    <p:extLst>
      <p:ext uri="{BB962C8B-B14F-4D97-AF65-F5344CB8AC3E}">
        <p14:creationId xmlns:p14="http://schemas.microsoft.com/office/powerpoint/2010/main" val="382770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Repurpose</a:t>
            </a:r>
            <a:r>
              <a:rPr lang="nl-NL" dirty="0"/>
              <a:t> betekend hergebruiken. Gebeurd in de designer wereld veel</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8</a:t>
            </a:fld>
            <a:endParaRPr lang="nl-NL"/>
          </a:p>
        </p:txBody>
      </p:sp>
    </p:spTree>
    <p:extLst>
      <p:ext uri="{BB962C8B-B14F-4D97-AF65-F5344CB8AC3E}">
        <p14:creationId xmlns:p14="http://schemas.microsoft.com/office/powerpoint/2010/main" val="201964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Secundaire grondstoffen verwerken tot (producten/grondstoffen van) hoogwaardige kwaliteit</a:t>
            </a:r>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9</a:t>
            </a:fld>
            <a:endParaRPr lang="nl-NL"/>
          </a:p>
        </p:txBody>
      </p:sp>
    </p:spTree>
    <p:extLst>
      <p:ext uri="{BB962C8B-B14F-4D97-AF65-F5344CB8AC3E}">
        <p14:creationId xmlns:p14="http://schemas.microsoft.com/office/powerpoint/2010/main" val="198790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Luiers hebben een uitgebreid recycle proces. </a:t>
            </a:r>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11</a:t>
            </a:fld>
            <a:endParaRPr lang="nl-NL"/>
          </a:p>
        </p:txBody>
      </p:sp>
    </p:spTree>
    <p:extLst>
      <p:ext uri="{BB962C8B-B14F-4D97-AF65-F5344CB8AC3E}">
        <p14:creationId xmlns:p14="http://schemas.microsoft.com/office/powerpoint/2010/main" val="914670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20-12-2023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37627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901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16203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0228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25658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5927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6959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41661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75546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4102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20-12-2023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8631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191773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20-12-2023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7599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20-12-2023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5540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32612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47651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7300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A0EC739-FDAD-4DFD-AFC7-F84CCA0E384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9941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20-12-2023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4152275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20-12-2023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21799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20-12-2023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352382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20-12-2023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17428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20-12-2023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07444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139F7-8303-4F0E-924F-AEBE4141A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DE8F56-C05E-4B23-8EAD-988C25E52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E1D48A-8F82-4B97-AD81-5D88938BE8D9}"/>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04B70350-28FE-47B8-A2BB-7FD67ACE70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F5A79-D4A4-4C82-B659-4DE8F2A440AF}"/>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232945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20-12-2023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814190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20-12-2023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54816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20-12-2023</a:t>
            </a:fld>
            <a:endParaRPr lang="nl-NL"/>
          </a:p>
        </p:txBody>
      </p:sp>
    </p:spTree>
    <p:extLst>
      <p:ext uri="{BB962C8B-B14F-4D97-AF65-F5344CB8AC3E}">
        <p14:creationId xmlns:p14="http://schemas.microsoft.com/office/powerpoint/2010/main" val="262039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72655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466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70944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64628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67991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9F17E32-9C72-466D-9447-472DAE318B0E}" type="datetimeFigureOut">
              <a:rPr lang="nl-NL" smtClean="0"/>
              <a:t>20-12-2023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15231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a6QQJFIlVDM"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F57CE931-EB18-400D-8DEC-821C7A3752B0}"/>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Leerjaar 2 – periode 2</a:t>
            </a:r>
            <a:endParaRPr lang="nl-NL"/>
          </a:p>
        </p:txBody>
      </p:sp>
      <p:sp>
        <p:nvSpPr>
          <p:cNvPr id="2" name="Titel 1">
            <a:extLst>
              <a:ext uri="{FF2B5EF4-FFF2-40B4-BE49-F238E27FC236}">
                <a16:creationId xmlns:a16="http://schemas.microsoft.com/office/drawing/2014/main" id="{C0689209-4E28-4B9E-8DE2-57B804886BB5}"/>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55255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3F56EB-A34A-446D-A374-C58EA2D4DAED}"/>
              </a:ext>
            </a:extLst>
          </p:cNvPr>
          <p:cNvSpPr>
            <a:spLocks noGrp="1"/>
          </p:cNvSpPr>
          <p:nvPr>
            <p:ph type="title"/>
          </p:nvPr>
        </p:nvSpPr>
        <p:spPr>
          <a:xfrm>
            <a:off x="240554" y="571937"/>
            <a:ext cx="10443491" cy="1094491"/>
          </a:xfrm>
        </p:spPr>
        <p:txBody>
          <a:bodyPr/>
          <a:lstStyle/>
          <a:p>
            <a:r>
              <a:rPr lang="en-US" dirty="0"/>
              <a:t>Van </a:t>
            </a:r>
            <a:r>
              <a:rPr lang="en-US" dirty="0" err="1"/>
              <a:t>luier</a:t>
            </a:r>
            <a:r>
              <a:rPr lang="en-US" dirty="0"/>
              <a:t> </a:t>
            </a:r>
            <a:r>
              <a:rPr lang="en-US" dirty="0" err="1"/>
              <a:t>naar</a:t>
            </a:r>
            <a:r>
              <a:rPr lang="en-US" dirty="0"/>
              <a:t> </a:t>
            </a:r>
            <a:r>
              <a:rPr lang="en-US" dirty="0" err="1"/>
              <a:t>andere</a:t>
            </a:r>
            <a:r>
              <a:rPr lang="en-US" dirty="0"/>
              <a:t> </a:t>
            </a:r>
            <a:r>
              <a:rPr lang="en-US" dirty="0" err="1"/>
              <a:t>producten</a:t>
            </a:r>
            <a:endParaRPr lang="en-US" dirty="0"/>
          </a:p>
        </p:txBody>
      </p:sp>
      <p:pic>
        <p:nvPicPr>
          <p:cNvPr id="11266" name="Picture 2" descr="Fabriek om luiers te recyclen | Recycle Pampers">
            <a:hlinkClick r:id="rId2"/>
            <a:extLst>
              <a:ext uri="{FF2B5EF4-FFF2-40B4-BE49-F238E27FC236}">
                <a16:creationId xmlns:a16="http://schemas.microsoft.com/office/drawing/2014/main" id="{5A42A56A-1C9C-47BD-9D15-F568705984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554" y="1931750"/>
            <a:ext cx="11710892" cy="37365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lick Me Images, Stock Photos &amp; Vectors | Shutterstock">
            <a:extLst>
              <a:ext uri="{FF2B5EF4-FFF2-40B4-BE49-F238E27FC236}">
                <a16:creationId xmlns:a16="http://schemas.microsoft.com/office/drawing/2014/main" id="{0B3884E6-39EB-49E6-BBC5-F0748C00EF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506" b="37258"/>
          <a:stretch/>
        </p:blipFill>
        <p:spPr bwMode="auto">
          <a:xfrm>
            <a:off x="9167683" y="5758248"/>
            <a:ext cx="2476500" cy="109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9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023C4-FA6F-4D13-965F-A9718A0E6BAE}"/>
              </a:ext>
            </a:extLst>
          </p:cNvPr>
          <p:cNvSpPr>
            <a:spLocks noGrp="1"/>
          </p:cNvSpPr>
          <p:nvPr>
            <p:ph type="title"/>
          </p:nvPr>
        </p:nvSpPr>
        <p:spPr/>
        <p:txBody>
          <a:bodyPr/>
          <a:lstStyle/>
          <a:p>
            <a:r>
              <a:rPr lang="nl-NL" dirty="0"/>
              <a:t>Recycle</a:t>
            </a:r>
          </a:p>
        </p:txBody>
      </p:sp>
      <p:sp>
        <p:nvSpPr>
          <p:cNvPr id="4" name="Tijdelijke aanduiding voor tekst 3">
            <a:extLst>
              <a:ext uri="{FF2B5EF4-FFF2-40B4-BE49-F238E27FC236}">
                <a16:creationId xmlns:a16="http://schemas.microsoft.com/office/drawing/2014/main" id="{75E979B5-E044-44EC-B6DD-1ED6D30545A8}"/>
              </a:ext>
            </a:extLst>
          </p:cNvPr>
          <p:cNvSpPr>
            <a:spLocks noGrp="1"/>
          </p:cNvSpPr>
          <p:nvPr>
            <p:ph type="body" sz="half" idx="2"/>
          </p:nvPr>
        </p:nvSpPr>
        <p:spPr/>
        <p:txBody>
          <a:bodyPr/>
          <a:lstStyle/>
          <a:p>
            <a:r>
              <a:rPr lang="nl-NL" sz="1800" dirty="0"/>
              <a:t>Verwerking en hergebruiken van materialen.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1800" dirty="0"/>
              <a:t>In Nederland ligt het recycling percentage hoog, </a:t>
            </a:r>
            <a:r>
              <a:rPr lang="nl-NL" sz="1800" i="1" dirty="0"/>
              <a:t>jammer eigenlijk dit is één van de laatste stappen in het proces van circulair denken. </a:t>
            </a:r>
          </a:p>
          <a:p>
            <a:endParaRPr lang="nl-NL" dirty="0"/>
          </a:p>
          <a:p>
            <a:endParaRPr lang="nl-NL" dirty="0"/>
          </a:p>
          <a:p>
            <a:endParaRPr lang="nl-NL" i="1" dirty="0"/>
          </a:p>
          <a:p>
            <a:endParaRPr lang="nl-NL" dirty="0"/>
          </a:p>
        </p:txBody>
      </p:sp>
      <p:pic>
        <p:nvPicPr>
          <p:cNvPr id="10242" name="Picture 2" descr="Fabriek om luiers te recyclen | Recycle Pampers">
            <a:extLst>
              <a:ext uri="{FF2B5EF4-FFF2-40B4-BE49-F238E27FC236}">
                <a16:creationId xmlns:a16="http://schemas.microsoft.com/office/drawing/2014/main" id="{0A23F6E4-7646-4E78-BE60-FD758D0CFC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71617" y="1737397"/>
            <a:ext cx="6810782" cy="408646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1CEAD8EB-EE2D-4040-9CAB-4C966AB8C9C5}"/>
              </a:ext>
            </a:extLst>
          </p:cNvPr>
          <p:cNvPicPr>
            <a:picLocks noChangeAspect="1"/>
          </p:cNvPicPr>
          <p:nvPr/>
        </p:nvPicPr>
        <p:blipFill rotWithShape="1">
          <a:blip r:embed="rId4"/>
          <a:srcRect l="23108" t="20926" r="31284" b="6487"/>
          <a:stretch/>
        </p:blipFill>
        <p:spPr>
          <a:xfrm>
            <a:off x="609601" y="2087774"/>
            <a:ext cx="3876941" cy="3470819"/>
          </a:xfrm>
          <a:prstGeom prst="rect">
            <a:avLst/>
          </a:prstGeom>
        </p:spPr>
      </p:pic>
    </p:spTree>
    <p:extLst>
      <p:ext uri="{BB962C8B-B14F-4D97-AF65-F5344CB8AC3E}">
        <p14:creationId xmlns:p14="http://schemas.microsoft.com/office/powerpoint/2010/main" val="383404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A724C-4C49-4E57-A37F-7BE15C715A99}"/>
              </a:ext>
            </a:extLst>
          </p:cNvPr>
          <p:cNvSpPr>
            <a:spLocks noGrp="1"/>
          </p:cNvSpPr>
          <p:nvPr>
            <p:ph type="title"/>
          </p:nvPr>
        </p:nvSpPr>
        <p:spPr/>
        <p:txBody>
          <a:bodyPr>
            <a:normAutofit/>
          </a:bodyPr>
          <a:lstStyle/>
          <a:p>
            <a:endParaRPr lang="nl-NL" sz="4000" dirty="0"/>
          </a:p>
        </p:txBody>
      </p:sp>
      <p:sp>
        <p:nvSpPr>
          <p:cNvPr id="4" name="Tijdelijke aanduiding voor tekst 3">
            <a:extLst>
              <a:ext uri="{FF2B5EF4-FFF2-40B4-BE49-F238E27FC236}">
                <a16:creationId xmlns:a16="http://schemas.microsoft.com/office/drawing/2014/main" id="{7E017B73-A169-4026-A894-095F0B1E1DFC}"/>
              </a:ext>
            </a:extLst>
          </p:cNvPr>
          <p:cNvSpPr>
            <a:spLocks noGrp="1"/>
          </p:cNvSpPr>
          <p:nvPr>
            <p:ph type="body" sz="half" idx="2"/>
          </p:nvPr>
        </p:nvSpPr>
        <p:spPr/>
        <p:txBody>
          <a:bodyPr/>
          <a:lstStyle/>
          <a:p>
            <a:endParaRPr lang="en-US" sz="1800" dirty="0"/>
          </a:p>
          <a:p>
            <a:pPr marL="342900" indent="-342900">
              <a:buFont typeface="Courier New" panose="02070309020205020404" pitchFamily="49" charset="0"/>
              <a:buChar char="o"/>
            </a:pPr>
            <a:r>
              <a:rPr lang="en-US" sz="1800" dirty="0"/>
              <a:t>Rethink</a:t>
            </a:r>
          </a:p>
          <a:p>
            <a:pPr marL="342900" indent="-342900">
              <a:buFont typeface="Courier New" panose="02070309020205020404" pitchFamily="49" charset="0"/>
              <a:buChar char="o"/>
            </a:pPr>
            <a:r>
              <a:rPr lang="en-US" sz="1800" dirty="0"/>
              <a:t>Redesign</a:t>
            </a:r>
          </a:p>
          <a:p>
            <a:pPr marL="342900" indent="-342900">
              <a:buFont typeface="Courier New" panose="02070309020205020404" pitchFamily="49" charset="0"/>
              <a:buChar char="o"/>
            </a:pPr>
            <a:r>
              <a:rPr lang="en-US" sz="1800" dirty="0"/>
              <a:t>Refuse</a:t>
            </a:r>
          </a:p>
          <a:p>
            <a:pPr marL="342900" indent="-342900">
              <a:buFont typeface="Courier New" panose="02070309020205020404" pitchFamily="49" charset="0"/>
              <a:buChar char="o"/>
            </a:pPr>
            <a:r>
              <a:rPr lang="en-US" sz="1800" dirty="0"/>
              <a:t>Reduce</a:t>
            </a:r>
          </a:p>
          <a:p>
            <a:pPr marL="342900" indent="-342900">
              <a:buFont typeface="Courier New" panose="02070309020205020404" pitchFamily="49" charset="0"/>
              <a:buChar char="o"/>
            </a:pPr>
            <a:r>
              <a:rPr lang="en-US" sz="1800" dirty="0"/>
              <a:t>Reuse</a:t>
            </a:r>
          </a:p>
          <a:p>
            <a:pPr marL="342900" indent="-342900">
              <a:buFont typeface="Courier New" panose="02070309020205020404" pitchFamily="49" charset="0"/>
              <a:buChar char="o"/>
            </a:pPr>
            <a:r>
              <a:rPr lang="en-US" sz="1800" dirty="0"/>
              <a:t>Repair</a:t>
            </a:r>
          </a:p>
          <a:p>
            <a:pPr marL="342900" indent="-342900">
              <a:buFont typeface="Courier New" panose="02070309020205020404" pitchFamily="49" charset="0"/>
              <a:buChar char="o"/>
            </a:pPr>
            <a:r>
              <a:rPr lang="en-US" sz="1800" dirty="0"/>
              <a:t>Refurbish</a:t>
            </a:r>
          </a:p>
          <a:p>
            <a:pPr marL="342900" indent="-342900">
              <a:buFont typeface="Courier New" panose="02070309020205020404" pitchFamily="49" charset="0"/>
              <a:buChar char="o"/>
            </a:pPr>
            <a:r>
              <a:rPr lang="en-US" sz="1800" dirty="0"/>
              <a:t>Remanufacture</a:t>
            </a:r>
          </a:p>
          <a:p>
            <a:pPr marL="342900" indent="-342900">
              <a:buFont typeface="Courier New" panose="02070309020205020404" pitchFamily="49" charset="0"/>
              <a:buChar char="o"/>
            </a:pPr>
            <a:r>
              <a:rPr lang="en-US" sz="1800" dirty="0"/>
              <a:t>Repurpose</a:t>
            </a:r>
          </a:p>
          <a:p>
            <a:pPr marL="342900" indent="-342900">
              <a:buFont typeface="Courier New" panose="02070309020205020404" pitchFamily="49" charset="0"/>
              <a:buChar char="o"/>
            </a:pPr>
            <a:r>
              <a:rPr lang="en-US" sz="1800" dirty="0"/>
              <a:t>Recycle</a:t>
            </a:r>
          </a:p>
          <a:p>
            <a:pPr marL="342900" indent="-342900">
              <a:buFont typeface="Courier New" panose="02070309020205020404" pitchFamily="49" charset="0"/>
              <a:buChar char="o"/>
            </a:pPr>
            <a:r>
              <a:rPr lang="en-US" sz="1800" dirty="0"/>
              <a:t>Recover</a:t>
            </a:r>
          </a:p>
          <a:p>
            <a:endParaRPr lang="nl-NL" dirty="0"/>
          </a:p>
        </p:txBody>
      </p:sp>
      <p:sp>
        <p:nvSpPr>
          <p:cNvPr id="5" name="Rechthoek 4">
            <a:extLst>
              <a:ext uri="{FF2B5EF4-FFF2-40B4-BE49-F238E27FC236}">
                <a16:creationId xmlns:a16="http://schemas.microsoft.com/office/drawing/2014/main" id="{D701ADAA-0599-5835-DA95-515B5915CF90}"/>
              </a:ext>
            </a:extLst>
          </p:cNvPr>
          <p:cNvSpPr/>
          <p:nvPr/>
        </p:nvSpPr>
        <p:spPr>
          <a:xfrm>
            <a:off x="463553" y="1649338"/>
            <a:ext cx="3042303" cy="1162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785DE9E-7619-A054-5F43-C1D80BC51F12}"/>
              </a:ext>
            </a:extLst>
          </p:cNvPr>
          <p:cNvSpPr/>
          <p:nvPr/>
        </p:nvSpPr>
        <p:spPr>
          <a:xfrm>
            <a:off x="463552" y="2847975"/>
            <a:ext cx="3042303" cy="13651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5095C6A-911C-B4BA-F846-C3F626B1057F}"/>
              </a:ext>
            </a:extLst>
          </p:cNvPr>
          <p:cNvSpPr/>
          <p:nvPr/>
        </p:nvSpPr>
        <p:spPr>
          <a:xfrm>
            <a:off x="463551" y="4213077"/>
            <a:ext cx="3042303" cy="632388"/>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l-NL"/>
          </a:p>
        </p:txBody>
      </p:sp>
      <p:pic>
        <p:nvPicPr>
          <p:cNvPr id="4098" name="Picture 2" descr="Waarom duurzaamheid en circulariteit niet hetzelfde zijn - Soul Stores">
            <a:extLst>
              <a:ext uri="{FF2B5EF4-FFF2-40B4-BE49-F238E27FC236}">
                <a16:creationId xmlns:a16="http://schemas.microsoft.com/office/drawing/2014/main" id="{290133CE-118A-08CD-AF85-4A10525FE9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6892" y="697578"/>
            <a:ext cx="5435879" cy="50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5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B89EF-0F4E-0C02-4F3E-AFAD6DB26E63}"/>
              </a:ext>
            </a:extLst>
          </p:cNvPr>
          <p:cNvSpPr>
            <a:spLocks noGrp="1"/>
          </p:cNvSpPr>
          <p:nvPr>
            <p:ph type="title"/>
          </p:nvPr>
        </p:nvSpPr>
        <p:spPr/>
        <p:txBody>
          <a:bodyPr/>
          <a:lstStyle/>
          <a:p>
            <a:r>
              <a:rPr lang="nl-NL" sz="4000" dirty="0"/>
              <a:t>Waardenbehoud en waardencreatie</a:t>
            </a:r>
            <a:br>
              <a:rPr lang="nl-NL" dirty="0"/>
            </a:br>
            <a:endParaRPr lang="nl-NL" dirty="0"/>
          </a:p>
        </p:txBody>
      </p:sp>
      <p:sp>
        <p:nvSpPr>
          <p:cNvPr id="6" name="Tijdelijke aanduiding voor tekst 5">
            <a:extLst>
              <a:ext uri="{FF2B5EF4-FFF2-40B4-BE49-F238E27FC236}">
                <a16:creationId xmlns:a16="http://schemas.microsoft.com/office/drawing/2014/main" id="{5E79CBAA-1601-B2A7-A3CE-CB571D8726D2}"/>
              </a:ext>
            </a:extLst>
          </p:cNvPr>
          <p:cNvSpPr>
            <a:spLocks noGrp="1"/>
          </p:cNvSpPr>
          <p:nvPr>
            <p:ph type="body" sz="quarter" idx="16"/>
          </p:nvPr>
        </p:nvSpPr>
        <p:spPr/>
        <p:txBody>
          <a:bodyPr/>
          <a:lstStyle/>
          <a:p>
            <a:r>
              <a:rPr lang="nl-NL" dirty="0"/>
              <a:t>De “waardenketen”</a:t>
            </a:r>
          </a:p>
        </p:txBody>
      </p:sp>
      <p:pic>
        <p:nvPicPr>
          <p:cNvPr id="7" name="Picture 6" descr="Value chain leadership: een must bij verandering in de waardeketen |  Marketingfacts">
            <a:extLst>
              <a:ext uri="{FF2B5EF4-FFF2-40B4-BE49-F238E27FC236}">
                <a16:creationId xmlns:a16="http://schemas.microsoft.com/office/drawing/2014/main" id="{F23C69DC-EBC0-9D76-4F4F-756F4414896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3909" b="3909"/>
          <a:stretch>
            <a:fillRect/>
          </a:stretch>
        </p:blipFill>
        <p:spPr bwMode="auto">
          <a:xfrm>
            <a:off x="6164263" y="1700213"/>
            <a:ext cx="5656262" cy="391318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3">
            <a:extLst>
              <a:ext uri="{FF2B5EF4-FFF2-40B4-BE49-F238E27FC236}">
                <a16:creationId xmlns:a16="http://schemas.microsoft.com/office/drawing/2014/main" id="{A99E0788-09F2-6B62-9370-3B0BCF3E5741}"/>
              </a:ext>
            </a:extLst>
          </p:cNvPr>
          <p:cNvSpPr txBox="1">
            <a:spLocks/>
          </p:cNvSpPr>
          <p:nvPr/>
        </p:nvSpPr>
        <p:spPr>
          <a:xfrm>
            <a:off x="371475" y="1700213"/>
            <a:ext cx="5645150"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dirty="0"/>
              <a:t>In bedrijfskundige processen wordt er vaak gekeken naar de waardenketen van een product. </a:t>
            </a:r>
          </a:p>
          <a:p>
            <a:pPr marL="0" indent="0">
              <a:buFont typeface="Arial" panose="020B0604020202020204" pitchFamily="34" charset="0"/>
              <a:buNone/>
            </a:pPr>
            <a:endParaRPr lang="nl-NL" dirty="0"/>
          </a:p>
          <a:p>
            <a:pPr>
              <a:buFontTx/>
              <a:buChar char="-"/>
            </a:pPr>
            <a:r>
              <a:rPr lang="nl-NL" dirty="0"/>
              <a:t>Primaire activiteiten</a:t>
            </a:r>
          </a:p>
          <a:p>
            <a:pPr>
              <a:buFontTx/>
              <a:buChar char="-"/>
            </a:pPr>
            <a:r>
              <a:rPr lang="nl-NL" dirty="0"/>
              <a:t>Sub activiteiten</a:t>
            </a:r>
          </a:p>
          <a:p>
            <a:pPr>
              <a:buFontTx/>
              <a:buChar char="-"/>
            </a:pPr>
            <a:r>
              <a:rPr lang="nl-NL" dirty="0"/>
              <a:t>Ondersteunende activiteiten </a:t>
            </a:r>
          </a:p>
        </p:txBody>
      </p:sp>
      <p:sp>
        <p:nvSpPr>
          <p:cNvPr id="10" name="Rechthoek 9">
            <a:extLst>
              <a:ext uri="{FF2B5EF4-FFF2-40B4-BE49-F238E27FC236}">
                <a16:creationId xmlns:a16="http://schemas.microsoft.com/office/drawing/2014/main" id="{D19D5393-1C5E-A504-883A-3212E08EB035}"/>
              </a:ext>
            </a:extLst>
          </p:cNvPr>
          <p:cNvSpPr/>
          <p:nvPr/>
        </p:nvSpPr>
        <p:spPr>
          <a:xfrm>
            <a:off x="6238429" y="3356673"/>
            <a:ext cx="1888621" cy="1341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FEF09780-5A1C-B2AC-7FC6-BF5CFAE0AA71}"/>
              </a:ext>
            </a:extLst>
          </p:cNvPr>
          <p:cNvSpPr/>
          <p:nvPr/>
        </p:nvSpPr>
        <p:spPr>
          <a:xfrm>
            <a:off x="9766418" y="2315116"/>
            <a:ext cx="1888621" cy="1341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9A984779-4B54-FCA3-A246-95291122A4F9}"/>
              </a:ext>
            </a:extLst>
          </p:cNvPr>
          <p:cNvSpPr/>
          <p:nvPr/>
        </p:nvSpPr>
        <p:spPr>
          <a:xfrm>
            <a:off x="7560179" y="1960215"/>
            <a:ext cx="1888621" cy="13416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8411BB14-1687-FA2F-8E29-7546BF18BF2E}"/>
              </a:ext>
            </a:extLst>
          </p:cNvPr>
          <p:cNvSpPr/>
          <p:nvPr/>
        </p:nvSpPr>
        <p:spPr>
          <a:xfrm>
            <a:off x="8504489" y="3816097"/>
            <a:ext cx="1888621" cy="13416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679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DEB3A030-1487-0CC9-117F-D73359807C54}"/>
              </a:ext>
            </a:extLst>
          </p:cNvPr>
          <p:cNvSpPr>
            <a:spLocks noGrp="1"/>
          </p:cNvSpPr>
          <p:nvPr>
            <p:ph type="subTitle" idx="1"/>
          </p:nvPr>
        </p:nvSpPr>
        <p:spPr/>
        <p:txBody>
          <a:bodyPr/>
          <a:lstStyle/>
          <a:p>
            <a:r>
              <a:rPr lang="nl-NL" dirty="0"/>
              <a:t>Wat zijn waarden?</a:t>
            </a:r>
          </a:p>
        </p:txBody>
      </p:sp>
      <p:sp>
        <p:nvSpPr>
          <p:cNvPr id="6" name="Titel 5">
            <a:extLst>
              <a:ext uri="{FF2B5EF4-FFF2-40B4-BE49-F238E27FC236}">
                <a16:creationId xmlns:a16="http://schemas.microsoft.com/office/drawing/2014/main" id="{2EF140B5-CBA0-1C83-C3BF-3D5E8F81ED24}"/>
              </a:ext>
            </a:extLst>
          </p:cNvPr>
          <p:cNvSpPr>
            <a:spLocks noGrp="1"/>
          </p:cNvSpPr>
          <p:nvPr>
            <p:ph type="ctrTitle"/>
          </p:nvPr>
        </p:nvSpPr>
        <p:spPr/>
        <p:txBody>
          <a:bodyPr/>
          <a:lstStyle/>
          <a:p>
            <a:r>
              <a:rPr lang="nl-NL" dirty="0"/>
              <a:t>Vraag van vandaag</a:t>
            </a:r>
          </a:p>
        </p:txBody>
      </p:sp>
    </p:spTree>
    <p:extLst>
      <p:ext uri="{BB962C8B-B14F-4D97-AF65-F5344CB8AC3E}">
        <p14:creationId xmlns:p14="http://schemas.microsoft.com/office/powerpoint/2010/main" val="198745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D5A2B-2BF9-222B-14BE-C255C34E0185}"/>
              </a:ext>
            </a:extLst>
          </p:cNvPr>
          <p:cNvSpPr>
            <a:spLocks noGrp="1"/>
          </p:cNvSpPr>
          <p:nvPr>
            <p:ph type="title"/>
          </p:nvPr>
        </p:nvSpPr>
        <p:spPr>
          <a:xfrm>
            <a:off x="609600" y="273050"/>
            <a:ext cx="6406661" cy="777152"/>
          </a:xfrm>
        </p:spPr>
        <p:txBody>
          <a:bodyPr/>
          <a:lstStyle/>
          <a:p>
            <a:r>
              <a:rPr lang="nl-NL" dirty="0"/>
              <a:t>Casus </a:t>
            </a:r>
            <a:br>
              <a:rPr lang="nl-NL" dirty="0"/>
            </a:br>
            <a:r>
              <a:rPr lang="nl-NL" dirty="0"/>
              <a:t>Waardenketen van Larry &amp; </a:t>
            </a:r>
            <a:r>
              <a:rPr lang="nl-NL" dirty="0" err="1"/>
              <a:t>Co.</a:t>
            </a:r>
            <a:endParaRPr lang="nl-NL" dirty="0"/>
          </a:p>
        </p:txBody>
      </p:sp>
      <p:sp>
        <p:nvSpPr>
          <p:cNvPr id="4" name="Tijdelijke aanduiding voor tekst 3">
            <a:extLst>
              <a:ext uri="{FF2B5EF4-FFF2-40B4-BE49-F238E27FC236}">
                <a16:creationId xmlns:a16="http://schemas.microsoft.com/office/drawing/2014/main" id="{BB3F009A-7DDD-861E-D8C7-066556624C0C}"/>
              </a:ext>
            </a:extLst>
          </p:cNvPr>
          <p:cNvSpPr>
            <a:spLocks noGrp="1"/>
          </p:cNvSpPr>
          <p:nvPr>
            <p:ph type="body" sz="half" idx="2"/>
          </p:nvPr>
        </p:nvSpPr>
        <p:spPr>
          <a:xfrm>
            <a:off x="592016" y="1209919"/>
            <a:ext cx="6652846" cy="3011703"/>
          </a:xfrm>
        </p:spPr>
        <p:txBody>
          <a:bodyPr/>
          <a:lstStyle/>
          <a:p>
            <a:r>
              <a:rPr lang="nl-NL" sz="1800" i="1" dirty="0"/>
              <a:t>Larry &amp; </a:t>
            </a:r>
            <a:r>
              <a:rPr lang="nl-NL" sz="1800" i="1" dirty="0" err="1"/>
              <a:t>Co.</a:t>
            </a:r>
            <a:r>
              <a:rPr lang="nl-NL" sz="1800" i="1" dirty="0"/>
              <a:t> een bedrijf dat zich aan het oriënteren is op het ondernemen in de circulaire economie. Om te kijken waar het bedrijf waardenbehoud kan creëren hebben ze heel globaal hun productieproces in kaart gebracht. </a:t>
            </a:r>
          </a:p>
          <a:p>
            <a:endParaRPr lang="nl-NL" sz="1800" i="1" dirty="0"/>
          </a:p>
          <a:p>
            <a:r>
              <a:rPr lang="nl-NL" sz="1800" i="1" dirty="0"/>
              <a:t>Aan jullie de vraag om te bepalen op welke 3 manieren waardenbehoud toegepast kan worden en op welke 4 manieren Larry &amp; co waarde vermeerdering kan toevoegen</a:t>
            </a:r>
          </a:p>
          <a:p>
            <a:endParaRPr lang="nl-NL" sz="1800" i="1" dirty="0"/>
          </a:p>
        </p:txBody>
      </p:sp>
      <p:pic>
        <p:nvPicPr>
          <p:cNvPr id="3" name="Picture 2" descr="Lineair waardesysteem">
            <a:extLst>
              <a:ext uri="{FF2B5EF4-FFF2-40B4-BE49-F238E27FC236}">
                <a16:creationId xmlns:a16="http://schemas.microsoft.com/office/drawing/2014/main" id="{6761C655-18D7-1435-8350-74F983284E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939" b="26141"/>
          <a:stretch/>
        </p:blipFill>
        <p:spPr bwMode="auto">
          <a:xfrm>
            <a:off x="28106" y="4913626"/>
            <a:ext cx="12135788" cy="114121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520AB3D5-C0E5-AA1C-09D3-A8417F1BD651}"/>
              </a:ext>
            </a:extLst>
          </p:cNvPr>
          <p:cNvSpPr txBox="1"/>
          <p:nvPr/>
        </p:nvSpPr>
        <p:spPr>
          <a:xfrm>
            <a:off x="7520299" y="1209919"/>
            <a:ext cx="4153256" cy="1200329"/>
          </a:xfrm>
          <a:prstGeom prst="rect">
            <a:avLst/>
          </a:prstGeom>
          <a:noFill/>
        </p:spPr>
        <p:txBody>
          <a:bodyPr wrap="square">
            <a:spAutoFit/>
          </a:bodyPr>
          <a:lstStyle/>
          <a:p>
            <a:r>
              <a:rPr lang="nl-NL" sz="1800" i="1" dirty="0"/>
              <a:t>Voorwaarden:</a:t>
            </a:r>
          </a:p>
          <a:p>
            <a:pPr marL="285750" indent="-285750">
              <a:buFont typeface="Wingdings" panose="05000000000000000000" pitchFamily="2" charset="2"/>
              <a:buChar char="q"/>
            </a:pPr>
            <a:endParaRPr lang="nl-NL" i="1" dirty="0"/>
          </a:p>
          <a:p>
            <a:pPr marL="285750" indent="-285750">
              <a:buFont typeface="Wingdings" panose="05000000000000000000" pitchFamily="2" charset="2"/>
              <a:buChar char="q"/>
            </a:pPr>
            <a:r>
              <a:rPr lang="nl-NL" sz="1800" i="1" dirty="0"/>
              <a:t>3 manieren op waardenbehoud</a:t>
            </a:r>
          </a:p>
          <a:p>
            <a:pPr marL="285750" indent="-285750">
              <a:buFont typeface="Wingdings" panose="05000000000000000000" pitchFamily="2" charset="2"/>
              <a:buChar char="q"/>
            </a:pPr>
            <a:r>
              <a:rPr lang="nl-NL" i="1" dirty="0"/>
              <a:t>4 manieren waarden vermeerdering</a:t>
            </a:r>
            <a:endParaRPr lang="nl-NL" sz="1800" i="1" dirty="0"/>
          </a:p>
        </p:txBody>
      </p:sp>
    </p:spTree>
    <p:extLst>
      <p:ext uri="{BB962C8B-B14F-4D97-AF65-F5344CB8AC3E}">
        <p14:creationId xmlns:p14="http://schemas.microsoft.com/office/powerpoint/2010/main" val="17581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06D41-6F4E-42DD-BB5B-1BC0797403C4}"/>
              </a:ext>
            </a:extLst>
          </p:cNvPr>
          <p:cNvSpPr>
            <a:spLocks noGrp="1"/>
          </p:cNvSpPr>
          <p:nvPr>
            <p:ph type="title"/>
          </p:nvPr>
        </p:nvSpPr>
        <p:spPr>
          <a:xfrm>
            <a:off x="606959" y="447849"/>
            <a:ext cx="3932237" cy="635620"/>
          </a:xfrm>
        </p:spPr>
        <p:txBody>
          <a:bodyPr/>
          <a:lstStyle/>
          <a:p>
            <a:r>
              <a:rPr lang="nl-NL" dirty="0"/>
              <a:t>Waardenbehoud</a:t>
            </a:r>
          </a:p>
        </p:txBody>
      </p:sp>
      <p:sp>
        <p:nvSpPr>
          <p:cNvPr id="4" name="Tijdelijke aanduiding voor tekst 3">
            <a:extLst>
              <a:ext uri="{FF2B5EF4-FFF2-40B4-BE49-F238E27FC236}">
                <a16:creationId xmlns:a16="http://schemas.microsoft.com/office/drawing/2014/main" id="{94D708DE-2543-44E2-90BB-2E66F89C0707}"/>
              </a:ext>
            </a:extLst>
          </p:cNvPr>
          <p:cNvSpPr>
            <a:spLocks noGrp="1"/>
          </p:cNvSpPr>
          <p:nvPr>
            <p:ph type="body" sz="half" idx="2"/>
          </p:nvPr>
        </p:nvSpPr>
        <p:spPr>
          <a:xfrm>
            <a:off x="606959" y="1248938"/>
            <a:ext cx="5689066" cy="5365108"/>
          </a:xfrm>
        </p:spPr>
        <p:txBody>
          <a:bodyPr/>
          <a:lstStyle/>
          <a:p>
            <a:pPr algn="l" fontAlgn="base">
              <a:buFont typeface="+mj-lt"/>
              <a:buAutoNum type="arabicPeriod"/>
            </a:pPr>
            <a:r>
              <a:rPr lang="nl-NL" sz="1800" b="1" i="0" dirty="0">
                <a:effectLst/>
              </a:rPr>
              <a:t>Inkoop</a:t>
            </a:r>
            <a:r>
              <a:rPr lang="nl-NL" sz="1800" b="0" i="0" dirty="0">
                <a:effectLst/>
              </a:rPr>
              <a:t> </a:t>
            </a:r>
            <a:br>
              <a:rPr lang="nl-NL" sz="1800" b="0" i="0" dirty="0">
                <a:effectLst/>
              </a:rPr>
            </a:br>
            <a:r>
              <a:rPr lang="nl-NL" sz="1800" b="0" i="0" dirty="0">
                <a:effectLst/>
              </a:rPr>
              <a:t>(voorkomen van het gebruik van producten);</a:t>
            </a:r>
          </a:p>
          <a:p>
            <a:pPr algn="l" fontAlgn="base">
              <a:buFont typeface="+mj-lt"/>
              <a:buAutoNum type="arabicPeriod"/>
            </a:pPr>
            <a:r>
              <a:rPr lang="nl-NL" sz="1800" b="1" i="0" dirty="0">
                <a:effectLst/>
              </a:rPr>
              <a:t>Procesoptimalisaties</a:t>
            </a:r>
            <a:r>
              <a:rPr lang="nl-NL" sz="1800" b="0" i="0" dirty="0">
                <a:effectLst/>
              </a:rPr>
              <a:t> </a:t>
            </a:r>
            <a:br>
              <a:rPr lang="nl-NL" sz="1800" b="0" i="0" dirty="0">
                <a:effectLst/>
              </a:rPr>
            </a:br>
            <a:r>
              <a:rPr lang="nl-NL" sz="1800" b="0" i="0" dirty="0">
                <a:effectLst/>
              </a:rPr>
              <a:t>(zuinig gebruik van producten);</a:t>
            </a:r>
          </a:p>
          <a:p>
            <a:pPr algn="l" fontAlgn="base">
              <a:buFont typeface="+mj-lt"/>
              <a:buAutoNum type="arabicPeriod"/>
            </a:pPr>
            <a:r>
              <a:rPr lang="nl-NL" sz="1800" b="1" i="0" dirty="0">
                <a:effectLst/>
              </a:rPr>
              <a:t>Reststromen </a:t>
            </a:r>
            <a:r>
              <a:rPr lang="nl-NL" sz="1800" b="1" i="0" dirty="0" err="1">
                <a:effectLst/>
              </a:rPr>
              <a:t>verwaarden</a:t>
            </a:r>
            <a:br>
              <a:rPr lang="nl-NL" sz="1800" b="1" i="0" dirty="0">
                <a:effectLst/>
              </a:rPr>
            </a:br>
            <a:r>
              <a:rPr lang="nl-NL" sz="1800" b="0" i="0" dirty="0">
                <a:effectLst/>
              </a:rPr>
              <a:t> (maximaliseren van de restwaarde van producten).</a:t>
            </a:r>
          </a:p>
          <a:p>
            <a:pPr algn="l" fontAlgn="base">
              <a:buFont typeface="+mj-lt"/>
              <a:buAutoNum type="arabicPeriod"/>
            </a:pPr>
            <a:endParaRPr lang="nl-NL" sz="1800" b="0" i="0" dirty="0">
              <a:effectLst/>
            </a:endParaRPr>
          </a:p>
          <a:p>
            <a:pPr algn="l" fontAlgn="base">
              <a:buFont typeface="+mj-lt"/>
              <a:buAutoNum type="arabicPeriod" startAt="4"/>
            </a:pPr>
            <a:r>
              <a:rPr lang="nl-NL" sz="1800" b="1" i="0" dirty="0">
                <a:effectLst/>
              </a:rPr>
              <a:t>Business modellen;</a:t>
            </a:r>
            <a:br>
              <a:rPr lang="nl-NL" sz="1800" b="1" i="0" dirty="0">
                <a:effectLst/>
              </a:rPr>
            </a:br>
            <a:r>
              <a:rPr lang="nl-NL" sz="1800" i="0" dirty="0">
                <a:effectLst/>
              </a:rPr>
              <a:t>(Platform-, community-, circulaire businessmodellen).</a:t>
            </a:r>
            <a:endParaRPr lang="nl-NL" sz="1600" b="1" i="0" dirty="0">
              <a:effectLst/>
            </a:endParaRPr>
          </a:p>
          <a:p>
            <a:pPr algn="l" fontAlgn="base">
              <a:buFont typeface="+mj-lt"/>
              <a:buAutoNum type="arabicPeriod" startAt="4"/>
            </a:pPr>
            <a:r>
              <a:rPr lang="nl-NL" sz="1800" b="1" i="0" dirty="0">
                <a:effectLst/>
              </a:rPr>
              <a:t>Strategie;</a:t>
            </a:r>
          </a:p>
          <a:p>
            <a:pPr algn="l" fontAlgn="base">
              <a:buFont typeface="+mj-lt"/>
              <a:buAutoNum type="arabicPeriod" startAt="4"/>
            </a:pPr>
            <a:r>
              <a:rPr lang="nl-NL" sz="1800" b="1" i="0" dirty="0">
                <a:effectLst/>
              </a:rPr>
              <a:t>Imago;</a:t>
            </a:r>
          </a:p>
          <a:p>
            <a:pPr algn="l" fontAlgn="base">
              <a:buFont typeface="+mj-lt"/>
              <a:buAutoNum type="arabicPeriod" startAt="4"/>
            </a:pPr>
            <a:r>
              <a:rPr lang="nl-NL" sz="1800" b="1" i="0" dirty="0">
                <a:effectLst/>
              </a:rPr>
              <a:t>Ketens.</a:t>
            </a:r>
          </a:p>
          <a:p>
            <a:endParaRPr lang="nl-NL" dirty="0"/>
          </a:p>
        </p:txBody>
      </p:sp>
      <p:pic>
        <p:nvPicPr>
          <p:cNvPr id="5122" name="Picture 2" descr="7 keer meer resultaat met circulair - waarde vermeerderen">
            <a:extLst>
              <a:ext uri="{FF2B5EF4-FFF2-40B4-BE49-F238E27FC236}">
                <a16:creationId xmlns:a16="http://schemas.microsoft.com/office/drawing/2014/main" id="{8BCA261E-5E32-4592-8E2A-6B386F13E4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41729" y="3634127"/>
            <a:ext cx="5125184" cy="25866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 keer meer resultaat met circulair - Waardebehoud">
            <a:extLst>
              <a:ext uri="{FF2B5EF4-FFF2-40B4-BE49-F238E27FC236}">
                <a16:creationId xmlns:a16="http://schemas.microsoft.com/office/drawing/2014/main" id="{CE39E4DA-D4F3-4AAD-9D00-DD3DBA88E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729" y="576755"/>
            <a:ext cx="5125184" cy="21354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isie, cultuur en imago model | CP Positioneringsadvies">
            <a:extLst>
              <a:ext uri="{FF2B5EF4-FFF2-40B4-BE49-F238E27FC236}">
                <a16:creationId xmlns:a16="http://schemas.microsoft.com/office/drawing/2014/main" id="{D75C1B7A-34CC-46BF-B967-B74A0F7E4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6368" y="4543251"/>
            <a:ext cx="3525656"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F36C387-F54C-4A7F-805F-2CDDFABFE193}"/>
              </a:ext>
            </a:extLst>
          </p:cNvPr>
          <p:cNvSpPr>
            <a:spLocks noGrp="1"/>
          </p:cNvSpPr>
          <p:nvPr>
            <p:ph type="title"/>
          </p:nvPr>
        </p:nvSpPr>
        <p:spPr/>
        <p:txBody>
          <a:bodyPr/>
          <a:lstStyle/>
          <a:p>
            <a:r>
              <a:rPr lang="nl-NL" dirty="0"/>
              <a:t>Waardenketen </a:t>
            </a:r>
            <a:r>
              <a:rPr lang="nl-NL" dirty="0" err="1"/>
              <a:t>circulariseren</a:t>
            </a:r>
            <a:endParaRPr lang="nl-NL" dirty="0"/>
          </a:p>
        </p:txBody>
      </p:sp>
      <p:pic>
        <p:nvPicPr>
          <p:cNvPr id="3074" name="Picture 2" descr="Bouwstenen van circulaire businessmodellen - Management Impact">
            <a:extLst>
              <a:ext uri="{FF2B5EF4-FFF2-40B4-BE49-F238E27FC236}">
                <a16:creationId xmlns:a16="http://schemas.microsoft.com/office/drawing/2014/main" id="{6F1A4F86-4A2B-4604-A9B4-3E15FAF89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53" y="1643413"/>
            <a:ext cx="8842786" cy="458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3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a:extLst>
              <a:ext uri="{FF2B5EF4-FFF2-40B4-BE49-F238E27FC236}">
                <a16:creationId xmlns:a16="http://schemas.microsoft.com/office/drawing/2014/main" id="{9C5088D2-8D73-AFB5-7C58-AFF4A2D16DB0}"/>
              </a:ext>
            </a:extLst>
          </p:cNvPr>
          <p:cNvSpPr>
            <a:spLocks noGrp="1"/>
          </p:cNvSpPr>
          <p:nvPr>
            <p:ph type="subTitle" idx="1"/>
          </p:nvPr>
        </p:nvSpPr>
        <p:spPr>
          <a:xfrm>
            <a:off x="124895" y="2679843"/>
            <a:ext cx="7668000" cy="973424"/>
          </a:xfrm>
        </p:spPr>
        <p:txBody>
          <a:bodyPr>
            <a:normAutofit fontScale="85000" lnSpcReduction="10000"/>
          </a:bodyPr>
          <a:lstStyle/>
          <a:p>
            <a:r>
              <a:rPr lang="nl-NL" dirty="0"/>
              <a:t>In welke verschillende categorieën kan je waarden toevoegen als je je eigen onderneming start.</a:t>
            </a:r>
          </a:p>
        </p:txBody>
      </p:sp>
      <p:sp>
        <p:nvSpPr>
          <p:cNvPr id="3" name="Titel 2">
            <a:extLst>
              <a:ext uri="{FF2B5EF4-FFF2-40B4-BE49-F238E27FC236}">
                <a16:creationId xmlns:a16="http://schemas.microsoft.com/office/drawing/2014/main" id="{9E4525DB-E83D-C011-D66F-82C15128B52A}"/>
              </a:ext>
            </a:extLst>
          </p:cNvPr>
          <p:cNvSpPr>
            <a:spLocks noGrp="1"/>
          </p:cNvSpPr>
          <p:nvPr>
            <p:ph type="ctrTitle"/>
          </p:nvPr>
        </p:nvSpPr>
        <p:spPr>
          <a:xfrm>
            <a:off x="124895" y="286446"/>
            <a:ext cx="7668000" cy="2082553"/>
          </a:xfrm>
        </p:spPr>
        <p:txBody>
          <a:bodyPr/>
          <a:lstStyle/>
          <a:p>
            <a:r>
              <a:rPr lang="nl-NL" dirty="0"/>
              <a:t>Waardencreatie</a:t>
            </a:r>
          </a:p>
        </p:txBody>
      </p:sp>
    </p:spTree>
    <p:extLst>
      <p:ext uri="{BB962C8B-B14F-4D97-AF65-F5344CB8AC3E}">
        <p14:creationId xmlns:p14="http://schemas.microsoft.com/office/powerpoint/2010/main" val="216798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 bronafbeelding bekijken">
            <a:extLst>
              <a:ext uri="{FF2B5EF4-FFF2-40B4-BE49-F238E27FC236}">
                <a16:creationId xmlns:a16="http://schemas.microsoft.com/office/drawing/2014/main" id="{79C7F49F-9268-47AB-86C0-A960F67DB9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173480" y="653781"/>
            <a:ext cx="7645637" cy="555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7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D5A2B-2BF9-222B-14BE-C255C34E0185}"/>
              </a:ext>
            </a:extLst>
          </p:cNvPr>
          <p:cNvSpPr>
            <a:spLocks noGrp="1"/>
          </p:cNvSpPr>
          <p:nvPr>
            <p:ph type="title"/>
          </p:nvPr>
        </p:nvSpPr>
        <p:spPr>
          <a:xfrm>
            <a:off x="609600" y="273050"/>
            <a:ext cx="6406661" cy="777152"/>
          </a:xfrm>
        </p:spPr>
        <p:txBody>
          <a:bodyPr/>
          <a:lstStyle/>
          <a:p>
            <a:r>
              <a:rPr lang="nl-NL" dirty="0"/>
              <a:t>Casus </a:t>
            </a:r>
            <a:br>
              <a:rPr lang="nl-NL" dirty="0"/>
            </a:br>
            <a:r>
              <a:rPr lang="nl-NL" dirty="0"/>
              <a:t>Alternatieve vorm van omgang met rest producten</a:t>
            </a:r>
          </a:p>
        </p:txBody>
      </p:sp>
      <p:sp>
        <p:nvSpPr>
          <p:cNvPr id="4" name="Tijdelijke aanduiding voor tekst 3">
            <a:extLst>
              <a:ext uri="{FF2B5EF4-FFF2-40B4-BE49-F238E27FC236}">
                <a16:creationId xmlns:a16="http://schemas.microsoft.com/office/drawing/2014/main" id="{BB3F009A-7DDD-861E-D8C7-066556624C0C}"/>
              </a:ext>
            </a:extLst>
          </p:cNvPr>
          <p:cNvSpPr>
            <a:spLocks noGrp="1"/>
          </p:cNvSpPr>
          <p:nvPr>
            <p:ph type="body" sz="half" idx="2"/>
          </p:nvPr>
        </p:nvSpPr>
        <p:spPr>
          <a:xfrm>
            <a:off x="592016" y="1209919"/>
            <a:ext cx="6652846" cy="4508499"/>
          </a:xfrm>
        </p:spPr>
        <p:txBody>
          <a:bodyPr/>
          <a:lstStyle/>
          <a:p>
            <a:r>
              <a:rPr lang="nl-NL" sz="1800" i="1" dirty="0"/>
              <a:t>Larry &amp; </a:t>
            </a:r>
            <a:r>
              <a:rPr lang="nl-NL" sz="1800" i="1" dirty="0" err="1"/>
              <a:t>Co.</a:t>
            </a:r>
            <a:r>
              <a:rPr lang="nl-NL" sz="1800" i="1" dirty="0"/>
              <a:t> een bedrijf dat zich aan het oriënteren is op het ondernemen in de circulaire economie. Heeft verschillende producten waarvan het bedrijf op dit moment nog niet weet hoe hier anders mee om te gaan dan weg te gooien. Er zijn ook producten die volgens het bedrijf al wel voldoen aan de circulaire gedachten maar het bedrijf weet niet hoe ze dit moeten meten. </a:t>
            </a:r>
          </a:p>
          <a:p>
            <a:endParaRPr lang="nl-NL" sz="1800" i="1" dirty="0"/>
          </a:p>
          <a:p>
            <a:r>
              <a:rPr lang="nl-NL" sz="1800" i="1" dirty="0"/>
              <a:t>Aan jullie de vraag om verschillende manieren te vinden in de omgang met deze producten. Er zijn wel een aantal eisen voor het opleveren van dit advies. </a:t>
            </a:r>
          </a:p>
          <a:p>
            <a:endParaRPr lang="nl-NL" sz="1800" i="1" dirty="0"/>
          </a:p>
          <a:p>
            <a:r>
              <a:rPr lang="nl-NL" sz="1800" i="1" dirty="0"/>
              <a:t>Voorwaarden:</a:t>
            </a:r>
          </a:p>
          <a:p>
            <a:pPr marL="285750" indent="-285750">
              <a:buFont typeface="Wingdings" panose="05000000000000000000" pitchFamily="2" charset="2"/>
              <a:buChar char="q"/>
            </a:pPr>
            <a:r>
              <a:rPr lang="nl-NL" sz="1800" i="1" dirty="0"/>
              <a:t>Elf verschillende manieren om anders om te gaan met de producten</a:t>
            </a:r>
          </a:p>
          <a:p>
            <a:pPr marL="285750" indent="-285750">
              <a:buFont typeface="Wingdings" panose="05000000000000000000" pitchFamily="2" charset="2"/>
              <a:buChar char="q"/>
            </a:pPr>
            <a:r>
              <a:rPr lang="nl-NL" sz="1800" i="1" dirty="0"/>
              <a:t>Verzin voor elke manier een beschrijving en een voorbeeld</a:t>
            </a:r>
          </a:p>
          <a:p>
            <a:pPr marL="285750" indent="-285750">
              <a:buFont typeface="Wingdings" panose="05000000000000000000" pitchFamily="2" charset="2"/>
              <a:buChar char="q"/>
            </a:pPr>
            <a:r>
              <a:rPr lang="nl-NL" sz="1800" i="1" dirty="0"/>
              <a:t>Vat iedere manier in één woord samen</a:t>
            </a:r>
          </a:p>
          <a:p>
            <a:pPr marL="285750" indent="-285750">
              <a:buFont typeface="Wingdings" panose="05000000000000000000" pitchFamily="2" charset="2"/>
              <a:buChar char="q"/>
            </a:pPr>
            <a:r>
              <a:rPr lang="nl-NL" sz="1800" i="1" dirty="0"/>
              <a:t>Geef van iedere manier aan waar deze toepassing thuishoort in het ontwikkel proces. Denk hierbij aan de ontwerpfase, gebruiksfase en afdankfase </a:t>
            </a:r>
          </a:p>
          <a:p>
            <a:pPr marL="285750" indent="-285750">
              <a:buFont typeface="Wingdings" panose="05000000000000000000" pitchFamily="2" charset="2"/>
              <a:buChar char="q"/>
            </a:pPr>
            <a:r>
              <a:rPr lang="nl-NL" sz="1800" i="1" dirty="0"/>
              <a:t>Geef aan hoe het bedrijf circulariteit in het bedrijf kan meten</a:t>
            </a:r>
          </a:p>
        </p:txBody>
      </p:sp>
      <p:sp>
        <p:nvSpPr>
          <p:cNvPr id="6" name="Tijdelijke aanduiding voor inhoud 5">
            <a:extLst>
              <a:ext uri="{FF2B5EF4-FFF2-40B4-BE49-F238E27FC236}">
                <a16:creationId xmlns:a16="http://schemas.microsoft.com/office/drawing/2014/main" id="{D1D36D2A-39B1-41FF-4745-ED68DC8B3BB6}"/>
              </a:ext>
            </a:extLst>
          </p:cNvPr>
          <p:cNvSpPr>
            <a:spLocks noGrp="1"/>
          </p:cNvSpPr>
          <p:nvPr>
            <p:ph idx="1"/>
          </p:nvPr>
        </p:nvSpPr>
        <p:spPr>
          <a:xfrm>
            <a:off x="7473463" y="712177"/>
            <a:ext cx="4108938" cy="5503985"/>
          </a:xfrm>
        </p:spPr>
        <p:txBody>
          <a:bodyPr/>
          <a:lstStyle/>
          <a:p>
            <a:endParaRPr lang="nl-NL" dirty="0"/>
          </a:p>
        </p:txBody>
      </p:sp>
    </p:spTree>
    <p:extLst>
      <p:ext uri="{BB962C8B-B14F-4D97-AF65-F5344CB8AC3E}">
        <p14:creationId xmlns:p14="http://schemas.microsoft.com/office/powerpoint/2010/main" val="411366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r>
              <a:rPr lang="nl-NL" sz="2800"/>
              <a:t>2324 </a:t>
            </a:r>
            <a:r>
              <a:rPr lang="nl-NL" sz="2800" dirty="0"/>
              <a:t>MON LA3 CE Waardencreatie</a:t>
            </a:r>
            <a:endParaRPr lang="nl-NL" sz="2000" dirty="0">
              <a:ea typeface="Calibri" pitchFamily="34" charset="0"/>
              <a:cs typeface="Arial" charset="0"/>
            </a:endParaRPr>
          </a:p>
        </p:txBody>
      </p:sp>
      <p:sp>
        <p:nvSpPr>
          <p:cNvPr id="6" name="Text Box 7"/>
          <p:cNvSpPr txBox="1">
            <a:spLocks noChangeArrowheads="1"/>
          </p:cNvSpPr>
          <p:nvPr/>
        </p:nvSpPr>
        <p:spPr bwMode="auto">
          <a:xfrm>
            <a:off x="1319036" y="748643"/>
            <a:ext cx="5402322" cy="7848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Leerdoel </a:t>
            </a:r>
          </a:p>
          <a:p>
            <a:pPr>
              <a:defRPr/>
            </a:pPr>
            <a:r>
              <a:rPr lang="nl-NL" sz="1100" dirty="0">
                <a:ea typeface="Calibri" pitchFamily="34" charset="0"/>
                <a:cs typeface="Arial" charset="0"/>
              </a:rPr>
              <a:t>Na het maken van dit leerarrangement ben je in staat om keuzes die gemaakt worden voor een onderneming circulair te verantwoorden en hierop eventuele verbetering aan te bevelen. </a:t>
            </a:r>
          </a:p>
        </p:txBody>
      </p:sp>
      <p:sp>
        <p:nvSpPr>
          <p:cNvPr id="9" name="Text Box 14"/>
          <p:cNvSpPr txBox="1">
            <a:spLocks noChangeArrowheads="1"/>
          </p:cNvSpPr>
          <p:nvPr/>
        </p:nvSpPr>
        <p:spPr bwMode="auto">
          <a:xfrm>
            <a:off x="7772020" y="3510217"/>
            <a:ext cx="3933074"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Bronnen</a:t>
            </a:r>
          </a:p>
          <a:p>
            <a:pPr>
              <a:defRPr/>
            </a:pPr>
            <a:r>
              <a:rPr lang="nl-NL" sz="1100" dirty="0">
                <a:ea typeface="Calibri" pitchFamily="34" charset="0"/>
                <a:cs typeface="Arial" charset="0"/>
              </a:rPr>
              <a:t>Wikiwijs; boek duurzaam organiseren</a:t>
            </a:r>
          </a:p>
        </p:txBody>
      </p:sp>
      <p:pic>
        <p:nvPicPr>
          <p:cNvPr id="12" name="Afbeelding 11"/>
          <p:cNvPicPr>
            <a:picLocks noChangeAspect="1"/>
          </p:cNvPicPr>
          <p:nvPr/>
        </p:nvPicPr>
        <p:blipFill>
          <a:blip r:embed="rId2"/>
          <a:stretch>
            <a:fillRect/>
          </a:stretch>
        </p:blipFill>
        <p:spPr>
          <a:xfrm>
            <a:off x="7283461" y="878004"/>
            <a:ext cx="363917" cy="263054"/>
          </a:xfrm>
          <a:prstGeom prst="rect">
            <a:avLst/>
          </a:prstGeom>
        </p:spPr>
      </p:pic>
      <p:pic>
        <p:nvPicPr>
          <p:cNvPr id="13" name="Afbeelding 12"/>
          <p:cNvPicPr>
            <a:picLocks noChangeAspect="1"/>
          </p:cNvPicPr>
          <p:nvPr/>
        </p:nvPicPr>
        <p:blipFill>
          <a:blip r:embed="rId3"/>
          <a:stretch>
            <a:fillRect/>
          </a:stretch>
        </p:blipFill>
        <p:spPr>
          <a:xfrm>
            <a:off x="7355165" y="3497635"/>
            <a:ext cx="315289" cy="290796"/>
          </a:xfrm>
          <a:prstGeom prst="rect">
            <a:avLst/>
          </a:prstGeom>
        </p:spPr>
      </p:pic>
      <p:pic>
        <p:nvPicPr>
          <p:cNvPr id="15" name="Afbeelding 14"/>
          <p:cNvPicPr>
            <a:picLocks noChangeAspect="1"/>
          </p:cNvPicPr>
          <p:nvPr/>
        </p:nvPicPr>
        <p:blipFill rotWithShape="1">
          <a:blip r:embed="rId4"/>
          <a:srcRect l="17050" t="33024" r="61669" b="30375"/>
          <a:stretch/>
        </p:blipFill>
        <p:spPr>
          <a:xfrm>
            <a:off x="7355165" y="2479732"/>
            <a:ext cx="292213" cy="263054"/>
          </a:xfrm>
          <a:prstGeom prst="rect">
            <a:avLst/>
          </a:prstGeom>
        </p:spPr>
      </p:pic>
      <p:pic>
        <p:nvPicPr>
          <p:cNvPr id="16" name="Afbeelding 15"/>
          <p:cNvPicPr>
            <a:picLocks noChangeAspect="1"/>
          </p:cNvPicPr>
          <p:nvPr/>
        </p:nvPicPr>
        <p:blipFill>
          <a:blip r:embed="rId5"/>
          <a:stretch>
            <a:fillRect/>
          </a:stretch>
        </p:blipFill>
        <p:spPr>
          <a:xfrm>
            <a:off x="914401" y="3619960"/>
            <a:ext cx="299030" cy="416301"/>
          </a:xfrm>
          <a:prstGeom prst="rect">
            <a:avLst/>
          </a:prstGeom>
        </p:spPr>
      </p:pic>
      <p:pic>
        <p:nvPicPr>
          <p:cNvPr id="17" name="Afbeelding 16"/>
          <p:cNvPicPr>
            <a:picLocks noChangeAspect="1"/>
          </p:cNvPicPr>
          <p:nvPr/>
        </p:nvPicPr>
        <p:blipFill>
          <a:blip r:embed="rId6"/>
          <a:stretch>
            <a:fillRect/>
          </a:stretch>
        </p:blipFill>
        <p:spPr>
          <a:xfrm>
            <a:off x="914401" y="1702251"/>
            <a:ext cx="256221" cy="321303"/>
          </a:xfrm>
          <a:prstGeom prst="rect">
            <a:avLst/>
          </a:prstGeom>
        </p:spPr>
      </p:pic>
      <p:pic>
        <p:nvPicPr>
          <p:cNvPr id="18" name="Afbeelding 17"/>
          <p:cNvPicPr>
            <a:picLocks noChangeAspect="1"/>
          </p:cNvPicPr>
          <p:nvPr/>
        </p:nvPicPr>
        <p:blipFill rotWithShape="1">
          <a:blip r:embed="rId7"/>
          <a:srcRect l="21805" r="10840"/>
          <a:stretch/>
        </p:blipFill>
        <p:spPr>
          <a:xfrm>
            <a:off x="865458" y="685797"/>
            <a:ext cx="363917" cy="476511"/>
          </a:xfrm>
          <a:prstGeom prst="rect">
            <a:avLst/>
          </a:prstGeom>
        </p:spPr>
      </p:pic>
      <p:sp>
        <p:nvSpPr>
          <p:cNvPr id="19" name="Text Box 9"/>
          <p:cNvSpPr txBox="1">
            <a:spLocks noChangeArrowheads="1"/>
          </p:cNvSpPr>
          <p:nvPr/>
        </p:nvSpPr>
        <p:spPr bwMode="auto">
          <a:xfrm>
            <a:off x="1312664" y="3828110"/>
            <a:ext cx="5408693"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a:spcBef>
                <a:spcPct val="50000"/>
              </a:spcBef>
            </a:pPr>
            <a:r>
              <a:rPr lang="nl-NL" sz="1200" b="1" dirty="0"/>
              <a:t>Stappen</a:t>
            </a:r>
            <a:r>
              <a:rPr lang="nl-NL" sz="1100" b="1" dirty="0">
                <a:solidFill>
                  <a:srgbClr val="CCFF33"/>
                </a:solidFill>
              </a:rPr>
              <a:t>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a:p>
            <a:pPr marL="171450" indent="-171450">
              <a:buFont typeface="Arial" panose="020B0604020202020204" pitchFamily="34" charset="0"/>
              <a:buChar char="•"/>
            </a:pPr>
            <a:r>
              <a:rPr lang="nl-NL" sz="1100" dirty="0">
                <a:ea typeface="Calibri" pitchFamily="34" charset="0"/>
                <a:cs typeface="Arial" charset="0"/>
              </a:rPr>
              <a:t>Beschrijf de onderneming, het product en/of de dienst die de onderneming aanbiedt.</a:t>
            </a:r>
          </a:p>
          <a:p>
            <a:pPr marL="171450" indent="-171450">
              <a:buFont typeface="Arial" panose="020B0604020202020204" pitchFamily="34" charset="0"/>
              <a:buChar char="•"/>
            </a:pPr>
            <a:r>
              <a:rPr lang="nl-NL" sz="1100" dirty="0">
                <a:ea typeface="Calibri" pitchFamily="34" charset="0"/>
                <a:cs typeface="Arial" charset="0"/>
              </a:rPr>
              <a:t>Onderzoek/beschrijf de waardencreatie van de onderneming, denk hierbij aan de volgende soorten waardencreatie: financieel, produceren, intellectueel, menselijk, sociaal en relaties, ecologische waarde.</a:t>
            </a:r>
          </a:p>
          <a:p>
            <a:pPr marL="171450" indent="-171450">
              <a:buFont typeface="Arial" panose="020B0604020202020204" pitchFamily="34" charset="0"/>
              <a:buChar char="•"/>
            </a:pPr>
            <a:r>
              <a:rPr lang="nl-NL" sz="1100" dirty="0">
                <a:ea typeface="Calibri" pitchFamily="34" charset="0"/>
                <a:cs typeface="Arial" charset="0"/>
              </a:rPr>
              <a:t>Beschrijf wat de onderneming doet en </a:t>
            </a:r>
            <a:r>
              <a:rPr lang="nl-NL" sz="1100">
                <a:ea typeface="Calibri" pitchFamily="34" charset="0"/>
                <a:cs typeface="Arial" charset="0"/>
              </a:rPr>
              <a:t>welke R</a:t>
            </a:r>
            <a:r>
              <a:rPr lang="nl-NL" sz="1100" dirty="0">
                <a:ea typeface="Calibri" pitchFamily="34" charset="0"/>
                <a:cs typeface="Arial" charset="0"/>
              </a:rPr>
              <a:t>, uit de R-strategie past bij jullie businessmodel.</a:t>
            </a:r>
          </a:p>
          <a:p>
            <a:pPr marL="171450" indent="-171450">
              <a:buFont typeface="Arial" panose="020B0604020202020204" pitchFamily="34" charset="0"/>
              <a:buChar char="•"/>
            </a:pPr>
            <a:r>
              <a:rPr lang="nl-NL" sz="1100" dirty="0">
                <a:ea typeface="Calibri" pitchFamily="34" charset="0"/>
                <a:cs typeface="Arial" charset="0"/>
              </a:rPr>
              <a:t>Breng minimaal drie reststromen van de onderneming in kaart.</a:t>
            </a:r>
          </a:p>
          <a:p>
            <a:pPr marL="171450" indent="-171450">
              <a:buFont typeface="Arial" panose="020B0604020202020204" pitchFamily="34" charset="0"/>
              <a:buChar char="•"/>
            </a:pPr>
            <a:r>
              <a:rPr lang="nl-NL" sz="1100" dirty="0">
                <a:ea typeface="Calibri" pitchFamily="34" charset="0"/>
                <a:cs typeface="Arial" charset="0"/>
              </a:rPr>
              <a:t>Schrijf een adviesrapport omtrent de onderzochte punten, geef voor ieder punt minimaal één verbeterpunt.</a:t>
            </a:r>
          </a:p>
          <a:p>
            <a:pPr marL="171450" indent="-171450">
              <a:buFont typeface="Arial" panose="020B0604020202020204" pitchFamily="34" charset="0"/>
              <a:buChar char="•"/>
            </a:pPr>
            <a:r>
              <a:rPr lang="nl-NL" sz="1100" dirty="0">
                <a:ea typeface="Calibri" pitchFamily="34" charset="0"/>
                <a:cs typeface="Arial" charset="0"/>
              </a:rPr>
              <a:t>Geef een advies over eventueel verder onderzoek</a:t>
            </a:r>
          </a:p>
          <a:p>
            <a:pPr marL="171450" indent="-171450">
              <a:buFont typeface="Arial" panose="020B0604020202020204" pitchFamily="34" charset="0"/>
              <a:buChar char="•"/>
            </a:pPr>
            <a:r>
              <a:rPr lang="nl-NL" sz="1100" dirty="0">
                <a:ea typeface="Calibri" pitchFamily="34" charset="0"/>
                <a:cs typeface="Arial" charset="0"/>
              </a:rPr>
              <a:t>Geef je mening over hoe het bedrijf zich nu bevind binnen de gedachte van de circulaire economie</a:t>
            </a:r>
          </a:p>
        </p:txBody>
      </p:sp>
      <p:sp>
        <p:nvSpPr>
          <p:cNvPr id="20" name="Text Box 17"/>
          <p:cNvSpPr txBox="1">
            <a:spLocks noChangeArrowheads="1"/>
          </p:cNvSpPr>
          <p:nvPr/>
        </p:nvSpPr>
        <p:spPr bwMode="auto">
          <a:xfrm>
            <a:off x="7772020" y="870622"/>
            <a:ext cx="3933074" cy="1461939"/>
          </a:xfrm>
          <a:prstGeom prst="rect">
            <a:avLst/>
          </a:prstGeom>
          <a:noFill/>
          <a:ln w="9525">
            <a:solidFill>
              <a:schemeClr val="tx1"/>
            </a:solidFill>
            <a:miter lim="800000"/>
            <a:headEnd/>
            <a:tailEnd/>
          </a:ln>
          <a:effectLst/>
        </p:spPr>
        <p:txBody>
          <a:bodyPr wrap="square">
            <a:spAutoFit/>
          </a:bodyPr>
          <a:lstStyle/>
          <a:p>
            <a:pPr>
              <a:defRPr/>
            </a:pPr>
            <a:r>
              <a:rPr lang="nl-NL" sz="1200" b="1" dirty="0">
                <a:latin typeface="Arial" panose="020B0604020202020204" pitchFamily="34" charset="0"/>
                <a:ea typeface="Calibri" pitchFamily="34" charset="0"/>
                <a:cs typeface="Arial" panose="020B0604020202020204" pitchFamily="34" charset="0"/>
              </a:rPr>
              <a:t>Samenwerken</a:t>
            </a:r>
            <a:r>
              <a:rPr lang="nl-NL" sz="1100" b="1" dirty="0">
                <a:latin typeface="Arial" panose="020B0604020202020204" pitchFamily="34" charset="0"/>
                <a:ea typeface="Calibri" pitchFamily="34" charset="0"/>
                <a:cs typeface="Arial" panose="020B0604020202020204" pitchFamily="34" charset="0"/>
              </a:rPr>
              <a:t>			</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Dit product maak je alleen.</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Lever je product in via Teams</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Je wordt een groepje feedback </a:t>
            </a:r>
            <a:r>
              <a:rPr lang="nl-NL" sz="1100" dirty="0" err="1">
                <a:latin typeface="Arial" panose="020B0604020202020204" pitchFamily="34" charset="0"/>
                <a:ea typeface="Calibri" pitchFamily="34" charset="0"/>
                <a:cs typeface="Arial" panose="020B0604020202020204" pitchFamily="34" charset="0"/>
              </a:rPr>
              <a:t>friends</a:t>
            </a:r>
            <a:r>
              <a:rPr lang="nl-NL" sz="1100" dirty="0">
                <a:latin typeface="Arial" panose="020B0604020202020204" pitchFamily="34" charset="0"/>
                <a:ea typeface="Calibri" pitchFamily="34" charset="0"/>
                <a:cs typeface="Arial" panose="020B0604020202020204" pitchFamily="34" charset="0"/>
              </a:rPr>
              <a:t> geplaatst</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Geef feedback op de producten van anderen en ontvang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Beschrijf in je reflectieverslag hoe je het feedback geven ervaren hebt. </a:t>
            </a:r>
          </a:p>
        </p:txBody>
      </p:sp>
      <p:sp>
        <p:nvSpPr>
          <p:cNvPr id="21" name="Text Box 8"/>
          <p:cNvSpPr txBox="1">
            <a:spLocks noChangeArrowheads="1"/>
          </p:cNvSpPr>
          <p:nvPr/>
        </p:nvSpPr>
        <p:spPr bwMode="auto">
          <a:xfrm>
            <a:off x="1312665" y="1673263"/>
            <a:ext cx="5408693" cy="1969770"/>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t>Product </a:t>
            </a:r>
            <a:r>
              <a:rPr lang="nl-NL" sz="1100" b="1" dirty="0">
                <a:solidFill>
                  <a:srgbClr val="0099FF"/>
                </a:solidFill>
              </a:rPr>
              <a:t>	</a:t>
            </a:r>
          </a:p>
          <a:p>
            <a:pPr>
              <a:defRPr/>
            </a:pPr>
            <a:r>
              <a:rPr lang="nl-NL" sz="1100" dirty="0">
                <a:ea typeface="Calibri" pitchFamily="34" charset="0"/>
                <a:cs typeface="Arial" charset="0"/>
              </a:rPr>
              <a:t>Een adviesrapport vanuit de circulaire gedachte voor je eigen onderneming. Met daarin een omschrijving van de volgende onderdelen.</a:t>
            </a:r>
          </a:p>
          <a:p>
            <a:pPr marL="228600" indent="-228600">
              <a:buFont typeface="+mj-lt"/>
              <a:buAutoNum type="arabicPeriod"/>
              <a:defRPr/>
            </a:pPr>
            <a:r>
              <a:rPr lang="nl-NL" sz="1100" dirty="0">
                <a:ea typeface="Calibri" pitchFamily="34" charset="0"/>
                <a:cs typeface="Arial" charset="0"/>
              </a:rPr>
              <a:t>Beschrijving, bedrijf en product/dienst</a:t>
            </a:r>
          </a:p>
          <a:p>
            <a:pPr marL="228600" indent="-228600">
              <a:buFont typeface="+mj-lt"/>
              <a:buAutoNum type="arabicPeriod"/>
              <a:defRPr/>
            </a:pPr>
            <a:r>
              <a:rPr lang="nl-NL" sz="1100" dirty="0">
                <a:ea typeface="Calibri" pitchFamily="34" charset="0"/>
                <a:cs typeface="Arial" charset="0"/>
              </a:rPr>
              <a:t>Beschrijving van de waardencreatie die het bedrijf toevoegt op de volgende onderdelen: financieel, produceren, intellectueel, menselijk, sociaal en relaties, ecologische waarde.</a:t>
            </a:r>
          </a:p>
          <a:p>
            <a:pPr marL="228600" indent="-228600">
              <a:buFont typeface="+mj-lt"/>
              <a:buAutoNum type="arabicPeriod"/>
              <a:defRPr/>
            </a:pPr>
            <a:r>
              <a:rPr lang="nl-NL" sz="1100" dirty="0">
                <a:ea typeface="Calibri" pitchFamily="34" charset="0"/>
                <a:cs typeface="Arial" charset="0"/>
              </a:rPr>
              <a:t>Beschrijving van de R-strategie toegepast op het bedrijf </a:t>
            </a:r>
          </a:p>
          <a:p>
            <a:pPr marL="228600" indent="-228600">
              <a:buFont typeface="+mj-lt"/>
              <a:buAutoNum type="arabicPeriod"/>
              <a:defRPr/>
            </a:pPr>
            <a:r>
              <a:rPr lang="nl-NL" sz="1100" dirty="0">
                <a:ea typeface="Calibri" pitchFamily="34" charset="0"/>
                <a:cs typeface="Arial" charset="0"/>
              </a:rPr>
              <a:t>Bijschrijving van eventuele reststromen die ontstaan in het bedrijf aan</a:t>
            </a:r>
          </a:p>
          <a:p>
            <a:pPr marL="228600" indent="-228600">
              <a:buFont typeface="+mj-lt"/>
              <a:buAutoNum type="arabicPeriod"/>
              <a:defRPr/>
            </a:pPr>
            <a:r>
              <a:rPr lang="nl-NL" sz="1100" dirty="0">
                <a:ea typeface="Calibri" pitchFamily="34" charset="0"/>
                <a:cs typeface="Arial" charset="0"/>
              </a:rPr>
              <a:t>Advies op punt 2 tot en met 4.</a:t>
            </a:r>
          </a:p>
          <a:p>
            <a:pPr marL="228600" indent="-228600">
              <a:buFont typeface="+mj-lt"/>
              <a:buAutoNum type="arabicPeriod"/>
              <a:defRPr/>
            </a:pPr>
            <a:r>
              <a:rPr lang="nl-NL" sz="1100" dirty="0">
                <a:ea typeface="Calibri" pitchFamily="34" charset="0"/>
                <a:cs typeface="Arial" charset="0"/>
              </a:rPr>
              <a:t>Advies voor vervolg onderzoek</a:t>
            </a:r>
          </a:p>
        </p:txBody>
      </p:sp>
      <p:sp>
        <p:nvSpPr>
          <p:cNvPr id="23" name="Text Box 14"/>
          <p:cNvSpPr txBox="1">
            <a:spLocks noChangeArrowheads="1"/>
          </p:cNvSpPr>
          <p:nvPr/>
        </p:nvSpPr>
        <p:spPr bwMode="auto">
          <a:xfrm>
            <a:off x="7772020" y="2474458"/>
            <a:ext cx="3933074" cy="954107"/>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defRPr/>
            </a:pPr>
            <a:r>
              <a:rPr lang="nl-NL" sz="1200" b="1" dirty="0">
                <a:ea typeface="Calibri" pitchFamily="34" charset="0"/>
                <a:cs typeface="Arial" charset="0"/>
              </a:rPr>
              <a:t>Bijeenkomsten &amp; Tijd</a:t>
            </a:r>
          </a:p>
          <a:p>
            <a:pPr marL="0" indent="0">
              <a:defRPr/>
            </a:pPr>
            <a:r>
              <a:rPr lang="nl-NL" sz="1100" dirty="0">
                <a:ea typeface="Calibri" pitchFamily="34" charset="0"/>
                <a:cs typeface="Arial" charset="0"/>
              </a:rPr>
              <a:t>Specialisatie lessen Circulaire economie</a:t>
            </a:r>
          </a:p>
          <a:p>
            <a:pPr marL="0" indent="0">
              <a:defRPr/>
            </a:pPr>
            <a:r>
              <a:rPr lang="nl-NL" sz="1100" dirty="0">
                <a:ea typeface="Calibri" pitchFamily="34" charset="0"/>
                <a:cs typeface="Arial" charset="0"/>
              </a:rPr>
              <a:t>Deadline: vrijdag 22 december</a:t>
            </a:r>
          </a:p>
          <a:p>
            <a:pPr marL="0" indent="0">
              <a:defRPr/>
            </a:pPr>
            <a:r>
              <a:rPr lang="nl-NL" sz="1100" dirty="0">
                <a:ea typeface="Calibri" pitchFamily="34" charset="0"/>
                <a:cs typeface="Arial" charset="0"/>
              </a:rPr>
              <a:t>Feedback </a:t>
            </a:r>
            <a:r>
              <a:rPr lang="nl-NL" sz="1100" dirty="0" err="1">
                <a:ea typeface="Calibri" pitchFamily="34" charset="0"/>
                <a:cs typeface="Arial" charset="0"/>
              </a:rPr>
              <a:t>friends</a:t>
            </a:r>
            <a:r>
              <a:rPr lang="nl-NL" sz="1100" dirty="0">
                <a:ea typeface="Calibri" pitchFamily="34" charset="0"/>
                <a:cs typeface="Arial" charset="0"/>
              </a:rPr>
              <a:t>: januari</a:t>
            </a:r>
          </a:p>
          <a:p>
            <a:pPr marL="0" indent="0">
              <a:defRPr/>
            </a:pPr>
            <a:endParaRPr lang="nl-NL" sz="1100" dirty="0">
              <a:ea typeface="Calibri" pitchFamily="34" charset="0"/>
              <a:cs typeface="Arial" charset="0"/>
            </a:endParaRPr>
          </a:p>
        </p:txBody>
      </p:sp>
      <p:pic>
        <p:nvPicPr>
          <p:cNvPr id="27" name="Picture 2" descr="Technologie staat centraal in circulaire economie - Nieuws -  Engineersonline.nl">
            <a:extLst>
              <a:ext uri="{FF2B5EF4-FFF2-40B4-BE49-F238E27FC236}">
                <a16:creationId xmlns:a16="http://schemas.microsoft.com/office/drawing/2014/main" id="{D972E827-A7FE-4BDE-92D3-9621F0D011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802960" y="4207423"/>
            <a:ext cx="1902134" cy="146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5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FA93847-3F68-4BA2-B25C-DCA246AD98CC}"/>
              </a:ext>
            </a:extLst>
          </p:cNvPr>
          <p:cNvSpPr>
            <a:spLocks noGrp="1"/>
          </p:cNvSpPr>
          <p:nvPr>
            <p:ph type="title"/>
          </p:nvPr>
        </p:nvSpPr>
        <p:spPr>
          <a:xfrm>
            <a:off x="2639616" y="332656"/>
            <a:ext cx="9196784" cy="648072"/>
          </a:xfrm>
        </p:spPr>
        <p:txBody>
          <a:bodyPr/>
          <a:lstStyle/>
          <a:p>
            <a:r>
              <a:rPr lang="nl-NL" dirty="0"/>
              <a:t>Waarom wordt er meestal gesproken over drie </a:t>
            </a:r>
            <a:r>
              <a:rPr lang="nl-NL" dirty="0" err="1"/>
              <a:t>R-en</a:t>
            </a:r>
            <a:r>
              <a:rPr lang="nl-NL" dirty="0"/>
              <a:t>? </a:t>
            </a:r>
          </a:p>
        </p:txBody>
      </p:sp>
      <p:sp>
        <p:nvSpPr>
          <p:cNvPr id="6" name="Tijdelijke aanduiding voor inhoud 5">
            <a:extLst>
              <a:ext uri="{FF2B5EF4-FFF2-40B4-BE49-F238E27FC236}">
                <a16:creationId xmlns:a16="http://schemas.microsoft.com/office/drawing/2014/main" id="{27C1ADAF-E48E-4EBA-BA34-DD10A73D15A3}"/>
              </a:ext>
            </a:extLst>
          </p:cNvPr>
          <p:cNvSpPr>
            <a:spLocks noGrp="1"/>
          </p:cNvSpPr>
          <p:nvPr>
            <p:ph idx="1"/>
          </p:nvPr>
        </p:nvSpPr>
        <p:spPr/>
        <p:txBody>
          <a:bodyPr/>
          <a:lstStyle/>
          <a:p>
            <a:pPr marL="0" indent="0">
              <a:buNone/>
            </a:pPr>
            <a:r>
              <a:rPr lang="nl-NL" b="0" i="1" dirty="0">
                <a:solidFill>
                  <a:srgbClr val="333333"/>
                </a:solidFill>
                <a:effectLst/>
                <a:latin typeface="myriad-pro"/>
              </a:rPr>
              <a:t>“Veel bedrijven die met dit model aan de slag gaan, kiezen overigens voor een 3R-variant: niet elke </a:t>
            </a:r>
            <a:r>
              <a:rPr lang="nl-NL" b="0" i="1" dirty="0" err="1">
                <a:solidFill>
                  <a:srgbClr val="333333"/>
                </a:solidFill>
                <a:effectLst/>
                <a:latin typeface="myriad-pro"/>
              </a:rPr>
              <a:t>‘R</a:t>
            </a:r>
            <a:r>
              <a:rPr lang="nl-NL" b="0" i="1" dirty="0">
                <a:solidFill>
                  <a:srgbClr val="333333"/>
                </a:solidFill>
                <a:effectLst/>
                <a:latin typeface="myriad-pro"/>
              </a:rPr>
              <a:t>’ past in elk bedrijfsproces en 3 </a:t>
            </a:r>
            <a:r>
              <a:rPr lang="nl-NL" b="0" i="1" dirty="0" err="1">
                <a:solidFill>
                  <a:srgbClr val="333333"/>
                </a:solidFill>
                <a:effectLst/>
                <a:latin typeface="myriad-pro"/>
              </a:rPr>
              <a:t>R-en</a:t>
            </a:r>
            <a:r>
              <a:rPr lang="nl-NL" b="0" i="1" dirty="0">
                <a:solidFill>
                  <a:srgbClr val="333333"/>
                </a:solidFill>
                <a:effectLst/>
                <a:latin typeface="myriad-pro"/>
              </a:rPr>
              <a:t> communiceert makkelijker dan 9 of zelfs meer.” </a:t>
            </a:r>
            <a:endParaRPr lang="nl-NL" i="1" dirty="0"/>
          </a:p>
        </p:txBody>
      </p:sp>
      <p:pic>
        <p:nvPicPr>
          <p:cNvPr id="4" name="Afbeelding 3">
            <a:extLst>
              <a:ext uri="{FF2B5EF4-FFF2-40B4-BE49-F238E27FC236}">
                <a16:creationId xmlns:a16="http://schemas.microsoft.com/office/drawing/2014/main" id="{A0637C06-68E8-4D10-B9EE-C5D737B8DAD8}"/>
              </a:ext>
            </a:extLst>
          </p:cNvPr>
          <p:cNvPicPr>
            <a:picLocks noChangeAspect="1"/>
          </p:cNvPicPr>
          <p:nvPr/>
        </p:nvPicPr>
        <p:blipFill>
          <a:blip r:embed="rId3"/>
          <a:stretch>
            <a:fillRect/>
          </a:stretch>
        </p:blipFill>
        <p:spPr>
          <a:xfrm>
            <a:off x="3374008" y="2605676"/>
            <a:ext cx="5443984" cy="3919668"/>
          </a:xfrm>
          <a:prstGeom prst="rect">
            <a:avLst/>
          </a:prstGeom>
        </p:spPr>
      </p:pic>
    </p:spTree>
    <p:extLst>
      <p:ext uri="{BB962C8B-B14F-4D97-AF65-F5344CB8AC3E}">
        <p14:creationId xmlns:p14="http://schemas.microsoft.com/office/powerpoint/2010/main" val="14230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A724C-4C49-4E57-A37F-7BE15C715A99}"/>
              </a:ext>
            </a:extLst>
          </p:cNvPr>
          <p:cNvSpPr>
            <a:spLocks noGrp="1"/>
          </p:cNvSpPr>
          <p:nvPr>
            <p:ph type="title"/>
          </p:nvPr>
        </p:nvSpPr>
        <p:spPr/>
        <p:txBody>
          <a:bodyPr>
            <a:normAutofit/>
          </a:bodyPr>
          <a:lstStyle/>
          <a:p>
            <a:r>
              <a:rPr lang="nl-NL" sz="4000" b="1" dirty="0"/>
              <a:t>R-strategie</a:t>
            </a:r>
            <a:endParaRPr lang="nl-NL" sz="4000" dirty="0"/>
          </a:p>
        </p:txBody>
      </p:sp>
      <p:sp>
        <p:nvSpPr>
          <p:cNvPr id="4" name="Tijdelijke aanduiding voor tekst 3">
            <a:extLst>
              <a:ext uri="{FF2B5EF4-FFF2-40B4-BE49-F238E27FC236}">
                <a16:creationId xmlns:a16="http://schemas.microsoft.com/office/drawing/2014/main" id="{7E017B73-A169-4026-A894-095F0B1E1DFC}"/>
              </a:ext>
            </a:extLst>
          </p:cNvPr>
          <p:cNvSpPr>
            <a:spLocks noGrp="1"/>
          </p:cNvSpPr>
          <p:nvPr>
            <p:ph type="body" sz="half" idx="2"/>
          </p:nvPr>
        </p:nvSpPr>
        <p:spPr/>
        <p:txBody>
          <a:bodyPr/>
          <a:lstStyle/>
          <a:p>
            <a:pPr marL="342900" indent="-342900">
              <a:buFont typeface="Courier New" panose="02070309020205020404" pitchFamily="49" charset="0"/>
              <a:buChar char="o"/>
            </a:pPr>
            <a:r>
              <a:rPr lang="en-US" sz="1800" dirty="0"/>
              <a:t>Rethink</a:t>
            </a:r>
          </a:p>
          <a:p>
            <a:pPr marL="342900" indent="-342900">
              <a:buFont typeface="Courier New" panose="02070309020205020404" pitchFamily="49" charset="0"/>
              <a:buChar char="o"/>
            </a:pPr>
            <a:r>
              <a:rPr lang="en-US" sz="1800" dirty="0"/>
              <a:t>Redesign</a:t>
            </a:r>
          </a:p>
          <a:p>
            <a:pPr marL="342900" indent="-342900">
              <a:buFont typeface="Courier New" panose="02070309020205020404" pitchFamily="49" charset="0"/>
              <a:buChar char="o"/>
            </a:pPr>
            <a:r>
              <a:rPr lang="en-US" sz="1800" dirty="0"/>
              <a:t>Refuse</a:t>
            </a:r>
          </a:p>
          <a:p>
            <a:pPr marL="342900" indent="-342900">
              <a:buFont typeface="Courier New" panose="02070309020205020404" pitchFamily="49" charset="0"/>
              <a:buChar char="o"/>
            </a:pPr>
            <a:r>
              <a:rPr lang="en-US" sz="1800" dirty="0"/>
              <a:t>Reduce</a:t>
            </a:r>
          </a:p>
          <a:p>
            <a:pPr marL="342900" indent="-342900">
              <a:buFont typeface="Courier New" panose="02070309020205020404" pitchFamily="49" charset="0"/>
              <a:buChar char="o"/>
            </a:pPr>
            <a:r>
              <a:rPr lang="en-US" sz="1800" dirty="0"/>
              <a:t>Reuse</a:t>
            </a:r>
          </a:p>
          <a:p>
            <a:pPr marL="342900" indent="-342900">
              <a:buFont typeface="Courier New" panose="02070309020205020404" pitchFamily="49" charset="0"/>
              <a:buChar char="o"/>
            </a:pPr>
            <a:r>
              <a:rPr lang="en-US" sz="1800" dirty="0"/>
              <a:t>Repair</a:t>
            </a:r>
          </a:p>
          <a:p>
            <a:pPr marL="342900" indent="-342900">
              <a:buFont typeface="Courier New" panose="02070309020205020404" pitchFamily="49" charset="0"/>
              <a:buChar char="o"/>
            </a:pPr>
            <a:r>
              <a:rPr lang="en-US" sz="1800" dirty="0"/>
              <a:t>Refurbish</a:t>
            </a:r>
          </a:p>
          <a:p>
            <a:pPr marL="342900" indent="-342900">
              <a:buFont typeface="Courier New" panose="02070309020205020404" pitchFamily="49" charset="0"/>
              <a:buChar char="o"/>
            </a:pPr>
            <a:r>
              <a:rPr lang="en-US" sz="1800" dirty="0"/>
              <a:t>Remanufacture</a:t>
            </a:r>
          </a:p>
          <a:p>
            <a:pPr marL="342900" indent="-342900">
              <a:buFont typeface="Courier New" panose="02070309020205020404" pitchFamily="49" charset="0"/>
              <a:buChar char="o"/>
            </a:pPr>
            <a:r>
              <a:rPr lang="en-US" sz="1800" dirty="0"/>
              <a:t>Repurpose</a:t>
            </a:r>
          </a:p>
          <a:p>
            <a:pPr marL="342900" indent="-342900">
              <a:buFont typeface="Courier New" panose="02070309020205020404" pitchFamily="49" charset="0"/>
              <a:buChar char="o"/>
            </a:pPr>
            <a:r>
              <a:rPr lang="en-US" sz="1800" dirty="0"/>
              <a:t>Recycle</a:t>
            </a:r>
          </a:p>
          <a:p>
            <a:pPr marL="342900" indent="-342900">
              <a:buFont typeface="Courier New" panose="02070309020205020404" pitchFamily="49" charset="0"/>
              <a:buChar char="o"/>
            </a:pPr>
            <a:r>
              <a:rPr lang="en-US" sz="1800" dirty="0"/>
              <a:t>Recover</a:t>
            </a:r>
          </a:p>
          <a:p>
            <a:endParaRPr lang="nl-NL" dirty="0"/>
          </a:p>
        </p:txBody>
      </p:sp>
      <p:sp>
        <p:nvSpPr>
          <p:cNvPr id="3" name="Tijdelijke aanduiding voor inhoud 2">
            <a:extLst>
              <a:ext uri="{FF2B5EF4-FFF2-40B4-BE49-F238E27FC236}">
                <a16:creationId xmlns:a16="http://schemas.microsoft.com/office/drawing/2014/main" id="{90E40258-C8E4-9C59-9217-F946B4A169E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04898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F8AA8-1167-44EA-A98D-096DBE225DFF}"/>
              </a:ext>
            </a:extLst>
          </p:cNvPr>
          <p:cNvSpPr>
            <a:spLocks noGrp="1"/>
          </p:cNvSpPr>
          <p:nvPr>
            <p:ph type="title"/>
          </p:nvPr>
        </p:nvSpPr>
        <p:spPr>
          <a:xfrm>
            <a:off x="609600" y="274638"/>
            <a:ext cx="10972800" cy="1143000"/>
          </a:xfrm>
        </p:spPr>
        <p:txBody>
          <a:bodyPr anchor="ctr">
            <a:normAutofit/>
          </a:bodyPr>
          <a:lstStyle/>
          <a:p>
            <a:r>
              <a:rPr lang="nl-NL" dirty="0"/>
              <a:t>De ontwerpfase</a:t>
            </a:r>
          </a:p>
        </p:txBody>
      </p:sp>
      <p:sp>
        <p:nvSpPr>
          <p:cNvPr id="4" name="Tijdelijke aanduiding voor tekst 3">
            <a:extLst>
              <a:ext uri="{FF2B5EF4-FFF2-40B4-BE49-F238E27FC236}">
                <a16:creationId xmlns:a16="http://schemas.microsoft.com/office/drawing/2014/main" id="{F8B7C641-7241-4640-BF4B-9459CEDA9397}"/>
              </a:ext>
            </a:extLst>
          </p:cNvPr>
          <p:cNvSpPr>
            <a:spLocks noGrp="1"/>
          </p:cNvSpPr>
          <p:nvPr>
            <p:ph sz="half" idx="1"/>
          </p:nvPr>
        </p:nvSpPr>
        <p:spPr>
          <a:xfrm>
            <a:off x="609600" y="1600201"/>
            <a:ext cx="5384800" cy="4525963"/>
          </a:xfrm>
        </p:spPr>
        <p:txBody>
          <a:bodyPr>
            <a:normAutofit/>
          </a:bodyPr>
          <a:lstStyle/>
          <a:p>
            <a:pPr marL="285750" indent="-285750">
              <a:buFontTx/>
              <a:buChar char="-"/>
            </a:pPr>
            <a:r>
              <a:rPr lang="nl-NL" sz="1800" dirty="0" err="1"/>
              <a:t>Rethink</a:t>
            </a:r>
            <a:endParaRPr lang="nl-NL" sz="1800" dirty="0"/>
          </a:p>
          <a:p>
            <a:pPr marL="285750" indent="-285750">
              <a:buFontTx/>
              <a:buChar char="-"/>
            </a:pPr>
            <a:r>
              <a:rPr lang="nl-NL" sz="1800" dirty="0" err="1"/>
              <a:t>Redesign</a:t>
            </a:r>
            <a:endParaRPr lang="nl-NL" sz="1800" dirty="0"/>
          </a:p>
          <a:p>
            <a:pPr marL="285750" indent="-285750">
              <a:buFontTx/>
              <a:buChar char="-"/>
            </a:pPr>
            <a:r>
              <a:rPr lang="nl-NL" sz="1800" dirty="0" err="1"/>
              <a:t>Refuse</a:t>
            </a:r>
            <a:endParaRPr lang="nl-NL" sz="1800" dirty="0"/>
          </a:p>
          <a:p>
            <a:pPr marL="285750" indent="-285750">
              <a:buFontTx/>
              <a:buChar char="-"/>
            </a:pPr>
            <a:r>
              <a:rPr lang="nl-NL" sz="1800" dirty="0" err="1"/>
              <a:t>Reduce</a:t>
            </a:r>
            <a:endParaRPr lang="nl-NL" sz="1800" dirty="0"/>
          </a:p>
          <a:p>
            <a:pPr marL="285750" indent="-285750">
              <a:buFontTx/>
              <a:buChar char="-"/>
            </a:pPr>
            <a:endParaRPr lang="nl-NL" dirty="0"/>
          </a:p>
        </p:txBody>
      </p:sp>
      <p:pic>
        <p:nvPicPr>
          <p:cNvPr id="14338" name="Picture 2" descr="Ontwerpfase: Hoe ziet het resultaat er uit? - Werken aan Projecten">
            <a:extLst>
              <a:ext uri="{FF2B5EF4-FFF2-40B4-BE49-F238E27FC236}">
                <a16:creationId xmlns:a16="http://schemas.microsoft.com/office/drawing/2014/main" id="{A7B37BD3-5282-427C-8B3C-F6C83A798AC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6534" b="1"/>
          <a:stretch/>
        </p:blipFill>
        <p:spPr bwMode="auto">
          <a:xfrm>
            <a:off x="5412260" y="1600201"/>
            <a:ext cx="5898292" cy="49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E5C960-4D45-415A-B501-7C1BD294EB17}"/>
              </a:ext>
            </a:extLst>
          </p:cNvPr>
          <p:cNvSpPr>
            <a:spLocks noGrp="1"/>
          </p:cNvSpPr>
          <p:nvPr>
            <p:ph type="title"/>
          </p:nvPr>
        </p:nvSpPr>
        <p:spPr/>
        <p:txBody>
          <a:bodyPr/>
          <a:lstStyle/>
          <a:p>
            <a:r>
              <a:rPr lang="nl-NL" sz="4000" dirty="0" err="1"/>
              <a:t>Redesign</a:t>
            </a:r>
            <a:endParaRPr lang="nl-NL" sz="4000" dirty="0"/>
          </a:p>
        </p:txBody>
      </p:sp>
      <p:sp>
        <p:nvSpPr>
          <p:cNvPr id="6" name="Tijdelijke aanduiding voor tekst 5">
            <a:extLst>
              <a:ext uri="{FF2B5EF4-FFF2-40B4-BE49-F238E27FC236}">
                <a16:creationId xmlns:a16="http://schemas.microsoft.com/office/drawing/2014/main" id="{B3F2435E-00F3-418C-8EAC-142E35ABFF4A}"/>
              </a:ext>
            </a:extLst>
          </p:cNvPr>
          <p:cNvSpPr>
            <a:spLocks noGrp="1"/>
          </p:cNvSpPr>
          <p:nvPr>
            <p:ph type="body" sz="half" idx="2"/>
          </p:nvPr>
        </p:nvSpPr>
        <p:spPr/>
        <p:txBody>
          <a:bodyPr>
            <a:normAutofit/>
          </a:bodyPr>
          <a:lstStyle/>
          <a:p>
            <a:r>
              <a:rPr lang="nl-NL" sz="1800" dirty="0"/>
              <a:t>Denk aan:</a:t>
            </a:r>
          </a:p>
          <a:p>
            <a:pPr marL="285750" indent="-285750">
              <a:buFontTx/>
              <a:buChar char="-"/>
            </a:pPr>
            <a:r>
              <a:rPr lang="nl-NL" sz="1800" dirty="0"/>
              <a:t>Levensduur</a:t>
            </a:r>
          </a:p>
          <a:p>
            <a:pPr marL="285750" indent="-285750">
              <a:buFontTx/>
              <a:buChar char="-"/>
            </a:pPr>
            <a:r>
              <a:rPr lang="nl-NL" sz="1800" dirty="0"/>
              <a:t>Modulair ontwerpen</a:t>
            </a:r>
          </a:p>
          <a:p>
            <a:pPr marL="285750" indent="-285750">
              <a:buFontTx/>
              <a:buChar char="-"/>
            </a:pPr>
            <a:r>
              <a:rPr lang="nl-NL" sz="1800" dirty="0"/>
              <a:t>Slimme verpakking</a:t>
            </a:r>
          </a:p>
          <a:p>
            <a:pPr marL="285750" indent="-285750">
              <a:buFontTx/>
              <a:buChar char="-"/>
            </a:pPr>
            <a:r>
              <a:rPr lang="nl-NL" sz="1800" dirty="0"/>
              <a:t>Duurzame materialen</a:t>
            </a:r>
          </a:p>
          <a:p>
            <a:pPr marL="285750" indent="-285750">
              <a:buFontTx/>
              <a:buChar char="-"/>
            </a:pPr>
            <a:endParaRPr lang="nl-NL" sz="1800" dirty="0"/>
          </a:p>
          <a:p>
            <a:pPr marL="285750" indent="-285750">
              <a:buFontTx/>
              <a:buChar char="-"/>
            </a:pPr>
            <a:endParaRPr lang="nl-NL" sz="1800" dirty="0"/>
          </a:p>
          <a:p>
            <a:r>
              <a:rPr lang="nl-NL" sz="1800" b="1" dirty="0"/>
              <a:t>Het toepassen van de letter R.</a:t>
            </a:r>
          </a:p>
        </p:txBody>
      </p:sp>
      <p:pic>
        <p:nvPicPr>
          <p:cNvPr id="1026" name="Picture 2" descr="Engineering Design Process Chart – Classborder.com">
            <a:extLst>
              <a:ext uri="{FF2B5EF4-FFF2-40B4-BE49-F238E27FC236}">
                <a16:creationId xmlns:a16="http://schemas.microsoft.com/office/drawing/2014/main" id="{3C459D2B-ADE6-7D5D-9DFC-B8EBEB15E7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74999" y="386065"/>
            <a:ext cx="585311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2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B77F5-FB3B-4F4E-81B4-26A3063B72A0}"/>
              </a:ext>
            </a:extLst>
          </p:cNvPr>
          <p:cNvSpPr>
            <a:spLocks noGrp="1"/>
          </p:cNvSpPr>
          <p:nvPr>
            <p:ph type="title"/>
          </p:nvPr>
        </p:nvSpPr>
        <p:spPr>
          <a:xfrm>
            <a:off x="609600" y="274638"/>
            <a:ext cx="10972800" cy="1143000"/>
          </a:xfrm>
        </p:spPr>
        <p:txBody>
          <a:bodyPr anchor="ctr">
            <a:normAutofit/>
          </a:bodyPr>
          <a:lstStyle/>
          <a:p>
            <a:r>
              <a:rPr lang="nl-NL" dirty="0"/>
              <a:t>De gebruiksfase</a:t>
            </a:r>
          </a:p>
        </p:txBody>
      </p:sp>
      <p:sp>
        <p:nvSpPr>
          <p:cNvPr id="4" name="Tijdelijke aanduiding voor tekst 3">
            <a:extLst>
              <a:ext uri="{FF2B5EF4-FFF2-40B4-BE49-F238E27FC236}">
                <a16:creationId xmlns:a16="http://schemas.microsoft.com/office/drawing/2014/main" id="{18EBA4AF-BC5C-4566-95FF-0FE0493E5E50}"/>
              </a:ext>
            </a:extLst>
          </p:cNvPr>
          <p:cNvSpPr>
            <a:spLocks noGrp="1"/>
          </p:cNvSpPr>
          <p:nvPr>
            <p:ph sz="half" idx="1"/>
          </p:nvPr>
        </p:nvSpPr>
        <p:spPr>
          <a:xfrm>
            <a:off x="609600" y="1600201"/>
            <a:ext cx="5384800" cy="4525963"/>
          </a:xfrm>
        </p:spPr>
        <p:txBody>
          <a:bodyPr>
            <a:normAutofit/>
          </a:bodyPr>
          <a:lstStyle/>
          <a:p>
            <a:pPr marL="285750" indent="-285750">
              <a:buFontTx/>
              <a:buChar char="-"/>
            </a:pPr>
            <a:r>
              <a:rPr lang="nl-NL" sz="1800" dirty="0" err="1"/>
              <a:t>Reuse</a:t>
            </a:r>
            <a:endParaRPr lang="nl-NL" sz="1800" dirty="0"/>
          </a:p>
          <a:p>
            <a:pPr marL="285750" indent="-285750">
              <a:buFontTx/>
              <a:buChar char="-"/>
            </a:pPr>
            <a:r>
              <a:rPr lang="nl-NL" sz="1800" dirty="0" err="1"/>
              <a:t>Repair</a:t>
            </a:r>
            <a:endParaRPr lang="nl-NL" sz="1800" dirty="0"/>
          </a:p>
          <a:p>
            <a:pPr marL="285750" indent="-285750">
              <a:buFontTx/>
              <a:buChar char="-"/>
            </a:pPr>
            <a:r>
              <a:rPr lang="nl-NL" sz="1800" dirty="0" err="1"/>
              <a:t>Refurbish</a:t>
            </a:r>
            <a:endParaRPr lang="nl-NL" sz="1800" dirty="0"/>
          </a:p>
          <a:p>
            <a:pPr marL="285750" indent="-285750">
              <a:buFontTx/>
              <a:buChar char="-"/>
            </a:pPr>
            <a:r>
              <a:rPr lang="nl-NL" sz="1800" dirty="0" err="1"/>
              <a:t>Remanufacture</a:t>
            </a:r>
            <a:endParaRPr lang="nl-NL" sz="1800" dirty="0"/>
          </a:p>
          <a:p>
            <a:pPr marL="285750" indent="-285750">
              <a:buFontTx/>
              <a:buChar char="-"/>
            </a:pPr>
            <a:r>
              <a:rPr lang="nl-NL" sz="1800" dirty="0" err="1"/>
              <a:t>Repurpose</a:t>
            </a:r>
            <a:endParaRPr lang="nl-NL" sz="1800" dirty="0"/>
          </a:p>
        </p:txBody>
      </p:sp>
      <p:pic>
        <p:nvPicPr>
          <p:cNvPr id="15362" name="Picture 2" descr="Het geheim: de customer journey | MijnMarketing.com">
            <a:extLst>
              <a:ext uri="{FF2B5EF4-FFF2-40B4-BE49-F238E27FC236}">
                <a16:creationId xmlns:a16="http://schemas.microsoft.com/office/drawing/2014/main" id="{EDBC940D-7DF7-4494-BAC4-05574A1B29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660555" y="3064476"/>
            <a:ext cx="8428473" cy="3518886"/>
          </a:xfrm>
          <a:prstGeom prst="rect">
            <a:avLst/>
          </a:prstGeom>
          <a:solidFill>
            <a:srgbClr val="FFFFFF"/>
          </a:solidFill>
        </p:spPr>
      </p:pic>
    </p:spTree>
    <p:extLst>
      <p:ext uri="{BB962C8B-B14F-4D97-AF65-F5344CB8AC3E}">
        <p14:creationId xmlns:p14="http://schemas.microsoft.com/office/powerpoint/2010/main" val="125741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1A630-FE32-4E74-92B5-55425305F866}"/>
              </a:ext>
            </a:extLst>
          </p:cNvPr>
          <p:cNvSpPr>
            <a:spLocks noGrp="1"/>
          </p:cNvSpPr>
          <p:nvPr>
            <p:ph type="title"/>
          </p:nvPr>
        </p:nvSpPr>
        <p:spPr/>
        <p:txBody>
          <a:bodyPr/>
          <a:lstStyle/>
          <a:p>
            <a:r>
              <a:rPr lang="nl-NL" sz="4000" dirty="0" err="1"/>
              <a:t>Repurpose</a:t>
            </a:r>
            <a:endParaRPr lang="nl-NL" dirty="0"/>
          </a:p>
        </p:txBody>
      </p:sp>
      <p:sp>
        <p:nvSpPr>
          <p:cNvPr id="4" name="Tijdelijke aanduiding voor tekst 3">
            <a:extLst>
              <a:ext uri="{FF2B5EF4-FFF2-40B4-BE49-F238E27FC236}">
                <a16:creationId xmlns:a16="http://schemas.microsoft.com/office/drawing/2014/main" id="{A673720C-AD92-4045-9B8D-C443702FDBA7}"/>
              </a:ext>
            </a:extLst>
          </p:cNvPr>
          <p:cNvSpPr>
            <a:spLocks noGrp="1"/>
          </p:cNvSpPr>
          <p:nvPr>
            <p:ph type="body" sz="half" idx="2"/>
          </p:nvPr>
        </p:nvSpPr>
        <p:spPr/>
        <p:txBody>
          <a:bodyPr/>
          <a:lstStyle/>
          <a:p>
            <a:r>
              <a:rPr lang="nl-NL" sz="1800" dirty="0"/>
              <a:t>Hergebruiken met een ander doel.</a:t>
            </a:r>
          </a:p>
          <a:p>
            <a:r>
              <a:rPr lang="nl-NL" sz="1800" i="1" dirty="0"/>
              <a:t>Het terugwinnen van componenten voor hergebruik, als er met een product niks meer kan.</a:t>
            </a:r>
          </a:p>
          <a:p>
            <a:endParaRPr lang="nl-NL" i="1" dirty="0"/>
          </a:p>
          <a:p>
            <a:endParaRPr lang="nl-NL" dirty="0"/>
          </a:p>
          <a:p>
            <a:endParaRPr lang="nl-NL" dirty="0"/>
          </a:p>
          <a:p>
            <a:endParaRPr lang="nl-NL" dirty="0"/>
          </a:p>
        </p:txBody>
      </p:sp>
      <p:pic>
        <p:nvPicPr>
          <p:cNvPr id="9222" name="Picture 6" descr="Vis van plastic afval | Vis kunst, Plastic, Afbeeldingen">
            <a:extLst>
              <a:ext uri="{FF2B5EF4-FFF2-40B4-BE49-F238E27FC236}">
                <a16:creationId xmlns:a16="http://schemas.microsoft.com/office/drawing/2014/main" id="{B532F30B-EC00-4DB7-8460-2552573FF2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4533" y="273050"/>
            <a:ext cx="5571068" cy="312405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De Ondernemer | Jonge ondernemers achter Planq scoren met stoelen van…">
            <a:extLst>
              <a:ext uri="{FF2B5EF4-FFF2-40B4-BE49-F238E27FC236}">
                <a16:creationId xmlns:a16="http://schemas.microsoft.com/office/drawing/2014/main" id="{8A95F1F5-F6BE-4B08-AF6C-884F48F76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532" y="3516068"/>
            <a:ext cx="5571067"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09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5872C-9110-47D1-BC20-031BC0D99CBA}"/>
              </a:ext>
            </a:extLst>
          </p:cNvPr>
          <p:cNvSpPr>
            <a:spLocks noGrp="1"/>
          </p:cNvSpPr>
          <p:nvPr>
            <p:ph type="title"/>
          </p:nvPr>
        </p:nvSpPr>
        <p:spPr>
          <a:xfrm>
            <a:off x="609600" y="274638"/>
            <a:ext cx="10972800" cy="1143000"/>
          </a:xfrm>
        </p:spPr>
        <p:txBody>
          <a:bodyPr anchor="ctr">
            <a:normAutofit/>
          </a:bodyPr>
          <a:lstStyle/>
          <a:p>
            <a:r>
              <a:rPr lang="nl-NL" dirty="0"/>
              <a:t>De afdankfase</a:t>
            </a:r>
          </a:p>
        </p:txBody>
      </p:sp>
      <p:sp>
        <p:nvSpPr>
          <p:cNvPr id="4" name="Tijdelijke aanduiding voor tekst 3">
            <a:extLst>
              <a:ext uri="{FF2B5EF4-FFF2-40B4-BE49-F238E27FC236}">
                <a16:creationId xmlns:a16="http://schemas.microsoft.com/office/drawing/2014/main" id="{71BAEF3B-13B1-4AA1-82BC-4A4A86E8B6D1}"/>
              </a:ext>
            </a:extLst>
          </p:cNvPr>
          <p:cNvSpPr>
            <a:spLocks noGrp="1"/>
          </p:cNvSpPr>
          <p:nvPr>
            <p:ph sz="half" idx="1"/>
          </p:nvPr>
        </p:nvSpPr>
        <p:spPr>
          <a:xfrm>
            <a:off x="609600" y="1600201"/>
            <a:ext cx="5384800" cy="4525963"/>
          </a:xfrm>
        </p:spPr>
        <p:txBody>
          <a:bodyPr>
            <a:normAutofit/>
          </a:bodyPr>
          <a:lstStyle/>
          <a:p>
            <a:pPr marL="285750" indent="-285750">
              <a:buFontTx/>
              <a:buChar char="-"/>
            </a:pPr>
            <a:r>
              <a:rPr lang="nl-NL" sz="1800" dirty="0"/>
              <a:t>Recycle</a:t>
            </a:r>
          </a:p>
          <a:p>
            <a:pPr marL="285750" indent="-285750">
              <a:buFontTx/>
              <a:buChar char="-"/>
            </a:pPr>
            <a:r>
              <a:rPr lang="nl-NL" sz="1800" dirty="0" err="1"/>
              <a:t>Recover</a:t>
            </a:r>
            <a:endParaRPr lang="nl-NL" sz="1800" dirty="0"/>
          </a:p>
        </p:txBody>
      </p:sp>
      <p:pic>
        <p:nvPicPr>
          <p:cNvPr id="16386" name="Picture 2" descr="Waste Calculator – Wasteless">
            <a:extLst>
              <a:ext uri="{FF2B5EF4-FFF2-40B4-BE49-F238E27FC236}">
                <a16:creationId xmlns:a16="http://schemas.microsoft.com/office/drawing/2014/main" id="{9D05B896-9C84-4F2A-A49C-6E812829E38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035" r="8548" b="-1"/>
          <a:stretch/>
        </p:blipFill>
        <p:spPr bwMode="auto">
          <a:xfrm>
            <a:off x="6197600" y="1600201"/>
            <a:ext cx="5384800" cy="4525963"/>
          </a:xfrm>
          <a:prstGeom prst="rect">
            <a:avLst/>
          </a:prstGeom>
          <a:solidFill>
            <a:srgbClr val="FFFFFF"/>
          </a:solidFill>
        </p:spPr>
      </p:pic>
    </p:spTree>
    <p:extLst>
      <p:ext uri="{BB962C8B-B14F-4D97-AF65-F5344CB8AC3E}">
        <p14:creationId xmlns:p14="http://schemas.microsoft.com/office/powerpoint/2010/main" val="820425431"/>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1CABEF-9906-4229-AAA7-DBB8F7C79D51}">
  <ds:schemaRefs>
    <ds:schemaRef ds:uri="http://schemas.microsoft.com/sharepoint/v3/contenttype/forms"/>
  </ds:schemaRefs>
</ds:datastoreItem>
</file>

<file path=customXml/itemProps2.xml><?xml version="1.0" encoding="utf-8"?>
<ds:datastoreItem xmlns:ds="http://schemas.openxmlformats.org/officeDocument/2006/customXml" ds:itemID="{059CBE97-9930-43BE-A551-46E01E6E2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811949-AFCC-4A6A-ABE2-C8874B535BBA}">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docProps/app.xml><?xml version="1.0" encoding="utf-8"?>
<Properties xmlns="http://schemas.openxmlformats.org/officeDocument/2006/extended-properties" xmlns:vt="http://schemas.openxmlformats.org/officeDocument/2006/docPropsVTypes">
  <TotalTime>202</TotalTime>
  <Words>1638</Words>
  <Application>Microsoft Office PowerPoint</Application>
  <PresentationFormat>Breedbeeld</PresentationFormat>
  <Paragraphs>221</Paragraphs>
  <Slides>20</Slides>
  <Notes>15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20</vt:i4>
      </vt:variant>
    </vt:vector>
  </HeadingPairs>
  <TitlesOfParts>
    <vt:vector size="30" baseType="lpstr">
      <vt:lpstr>Arial</vt:lpstr>
      <vt:lpstr>Arial Black</vt:lpstr>
      <vt:lpstr>Calibri</vt:lpstr>
      <vt:lpstr>Courier New</vt:lpstr>
      <vt:lpstr>Helvetica Neue</vt:lpstr>
      <vt:lpstr>inherit</vt:lpstr>
      <vt:lpstr>myriad-pro</vt:lpstr>
      <vt:lpstr>Tahoma</vt:lpstr>
      <vt:lpstr>Wingdings</vt:lpstr>
      <vt:lpstr>ThemaYuverta</vt:lpstr>
      <vt:lpstr>Circulaire economie</vt:lpstr>
      <vt:lpstr>Casus  Alternatieve vorm van omgang met rest producten</vt:lpstr>
      <vt:lpstr>Waarom wordt er meestal gesproken over drie R-en? </vt:lpstr>
      <vt:lpstr>R-strategie</vt:lpstr>
      <vt:lpstr>De ontwerpfase</vt:lpstr>
      <vt:lpstr>Redesign</vt:lpstr>
      <vt:lpstr>De gebruiksfase</vt:lpstr>
      <vt:lpstr>Repurpose</vt:lpstr>
      <vt:lpstr>De afdankfase</vt:lpstr>
      <vt:lpstr>Van luier naar andere producten</vt:lpstr>
      <vt:lpstr>Recycle</vt:lpstr>
      <vt:lpstr>PowerPoint-presentatie</vt:lpstr>
      <vt:lpstr>Waardenbehoud en waardencreatie </vt:lpstr>
      <vt:lpstr>Vraag van vandaag</vt:lpstr>
      <vt:lpstr>Casus  Waardenketen van Larry &amp; Co.</vt:lpstr>
      <vt:lpstr>Waardenbehoud</vt:lpstr>
      <vt:lpstr>Waardenketen circulariseren</vt:lpstr>
      <vt:lpstr>Waardencreatie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3</cp:revision>
  <dcterms:created xsi:type="dcterms:W3CDTF">2022-11-11T13:31:15Z</dcterms:created>
  <dcterms:modified xsi:type="dcterms:W3CDTF">2023-12-20T13:59:05Z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